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2" r:id="rId5"/>
    <p:sldId id="271" r:id="rId6"/>
    <p:sldId id="261" r:id="rId7"/>
    <p:sldId id="270" r:id="rId8"/>
    <p:sldId id="263" r:id="rId9"/>
    <p:sldId id="264" r:id="rId10"/>
    <p:sldId id="265" r:id="rId11"/>
    <p:sldId id="266" r:id="rId12"/>
    <p:sldId id="267" r:id="rId13"/>
    <p:sldId id="268" r:id="rId14"/>
    <p:sldId id="269" r:id="rId15"/>
    <p:sldId id="274"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1ED2456-32AC-4806-8AF7-39431A00C5B7}" type="datetimeFigureOut">
              <a:rPr lang="en-CA" smtClean="0"/>
              <a:t>16/10/2015</a:t>
            </a:fld>
            <a:endParaRPr lang="en-CA"/>
          </a:p>
        </p:txBody>
      </p:sp>
      <p:sp>
        <p:nvSpPr>
          <p:cNvPr id="5" name="Footer Placeholder 4"/>
          <p:cNvSpPr>
            <a:spLocks noGrp="1"/>
          </p:cNvSpPr>
          <p:nvPr>
            <p:ph type="ftr" sz="quarter" idx="11"/>
          </p:nvPr>
        </p:nvSpPr>
        <p:spPr>
          <a:xfrm>
            <a:off x="2692397" y="5037663"/>
            <a:ext cx="5214635" cy="279400"/>
          </a:xfrm>
        </p:spPr>
        <p:txBody>
          <a:bodyPr/>
          <a:lstStyle/>
          <a:p>
            <a:endParaRPr lang="en-CA"/>
          </a:p>
        </p:txBody>
      </p:sp>
      <p:sp>
        <p:nvSpPr>
          <p:cNvPr id="6" name="Slide Number Placeholder 5"/>
          <p:cNvSpPr>
            <a:spLocks noGrp="1"/>
          </p:cNvSpPr>
          <p:nvPr>
            <p:ph type="sldNum" sz="quarter" idx="12"/>
          </p:nvPr>
        </p:nvSpPr>
        <p:spPr>
          <a:xfrm>
            <a:off x="8956900" y="5037663"/>
            <a:ext cx="551167" cy="279400"/>
          </a:xfrm>
        </p:spPr>
        <p:txBody>
          <a:bodyPr/>
          <a:lstStyle/>
          <a:p>
            <a:fld id="{0FAE3223-36C3-4D5B-A1E4-027B3B3932A9}" type="slidenum">
              <a:rPr lang="en-CA" smtClean="0"/>
              <a:t>‹#›</a:t>
            </a:fld>
            <a:endParaRPr lang="en-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2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D2456-32AC-4806-8AF7-39431A00C5B7}" type="datetimeFigureOut">
              <a:rPr lang="en-CA" smtClean="0"/>
              <a:t>16/10/2015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AE3223-36C3-4D5B-A1E4-027B3B3932A9}" type="slidenum">
              <a:rPr lang="en-CA" smtClean="0"/>
              <a:t>‹#›</a:t>
            </a:fld>
            <a:endParaRPr lang="en-CA"/>
          </a:p>
        </p:txBody>
      </p:sp>
    </p:spTree>
    <p:extLst>
      <p:ext uri="{BB962C8B-B14F-4D97-AF65-F5344CB8AC3E}">
        <p14:creationId xmlns:p14="http://schemas.microsoft.com/office/powerpoint/2010/main" val="258085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D2456-32AC-4806-8AF7-39431A00C5B7}" type="datetimeFigureOut">
              <a:rPr lang="en-CA" smtClean="0"/>
              <a:t>16/10/2015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E3223-36C3-4D5B-A1E4-027B3B3932A9}" type="slidenum">
              <a:rPr lang="en-CA" smtClean="0"/>
              <a:t>‹#›</a:t>
            </a:fld>
            <a:endParaRPr lang="en-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521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D2456-32AC-4806-8AF7-39431A00C5B7}" type="datetimeFigureOut">
              <a:rPr lang="en-CA" smtClean="0"/>
              <a:t>16/10/2015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E3223-36C3-4D5B-A1E4-027B3B3932A9}" type="slidenum">
              <a:rPr lang="en-CA" smtClean="0"/>
              <a:t>‹#›</a:t>
            </a:fld>
            <a:endParaRPr lang="en-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595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D2456-32AC-4806-8AF7-39431A00C5B7}" type="datetimeFigureOut">
              <a:rPr lang="en-CA" smtClean="0"/>
              <a:t>16/10/2015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E3223-36C3-4D5B-A1E4-027B3B3932A9}" type="slidenum">
              <a:rPr lang="en-CA" smtClean="0"/>
              <a:t>‹#›</a:t>
            </a:fld>
            <a:endParaRPr lang="en-CA"/>
          </a:p>
        </p:txBody>
      </p:sp>
    </p:spTree>
    <p:extLst>
      <p:ext uri="{BB962C8B-B14F-4D97-AF65-F5344CB8AC3E}">
        <p14:creationId xmlns:p14="http://schemas.microsoft.com/office/powerpoint/2010/main" val="260774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D2456-32AC-4806-8AF7-39431A00C5B7}" type="datetimeFigureOut">
              <a:rPr lang="en-CA" smtClean="0"/>
              <a:t>16/10/2015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E3223-36C3-4D5B-A1E4-027B3B3932A9}" type="slidenum">
              <a:rPr lang="en-CA" smtClean="0"/>
              <a:t>‹#›</a:t>
            </a:fld>
            <a:endParaRPr lang="en-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822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D2456-32AC-4806-8AF7-39431A00C5B7}" type="datetimeFigureOut">
              <a:rPr lang="en-CA" smtClean="0"/>
              <a:t>16/10/2015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E3223-36C3-4D5B-A1E4-027B3B3932A9}" type="slidenum">
              <a:rPr lang="en-CA" smtClean="0"/>
              <a:t>‹#›</a:t>
            </a:fld>
            <a:endParaRPr lang="en-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69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ED2456-32AC-4806-8AF7-39431A00C5B7}" type="datetimeFigureOut">
              <a:rPr lang="en-CA" smtClean="0"/>
              <a:t>16/10/2015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E3223-36C3-4D5B-A1E4-027B3B3932A9}"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534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ED2456-32AC-4806-8AF7-39431A00C5B7}" type="datetimeFigureOut">
              <a:rPr lang="en-CA" smtClean="0"/>
              <a:t>16/10/2015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E3223-36C3-4D5B-A1E4-027B3B3932A9}" type="slidenum">
              <a:rPr lang="en-CA" smtClean="0"/>
              <a:t>‹#›</a:t>
            </a:fld>
            <a:endParaRPr lang="en-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4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ED2456-32AC-4806-8AF7-39431A00C5B7}" type="datetimeFigureOut">
              <a:rPr lang="en-CA" smtClean="0"/>
              <a:t>16/10/2015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E3223-36C3-4D5B-A1E4-027B3B3932A9}" type="slidenum">
              <a:rPr lang="en-CA" smtClean="0"/>
              <a:t>‹#›</a:t>
            </a:fld>
            <a:endParaRPr lang="en-CA"/>
          </a:p>
        </p:txBody>
      </p:sp>
    </p:spTree>
    <p:extLst>
      <p:ext uri="{BB962C8B-B14F-4D97-AF65-F5344CB8AC3E}">
        <p14:creationId xmlns:p14="http://schemas.microsoft.com/office/powerpoint/2010/main" val="4652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D2456-32AC-4806-8AF7-39431A00C5B7}" type="datetimeFigureOut">
              <a:rPr lang="en-CA" smtClean="0"/>
              <a:t>16/10/2015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AE3223-36C3-4D5B-A1E4-027B3B3932A9}" type="slidenum">
              <a:rPr lang="en-CA" smtClean="0"/>
              <a:t>‹#›</a:t>
            </a:fld>
            <a:endParaRPr lang="en-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54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ED2456-32AC-4806-8AF7-39431A00C5B7}" type="datetimeFigureOut">
              <a:rPr lang="en-CA" smtClean="0"/>
              <a:t>16/10/2015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AE3223-36C3-4D5B-A1E4-027B3B3932A9}" type="slidenum">
              <a:rPr lang="en-CA" smtClean="0"/>
              <a:t>‹#›</a:t>
            </a:fld>
            <a:endParaRPr lang="en-CA"/>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29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ED2456-32AC-4806-8AF7-39431A00C5B7}" type="datetimeFigureOut">
              <a:rPr lang="en-CA" smtClean="0"/>
              <a:t>16/10/2015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FAE3223-36C3-4D5B-A1E4-027B3B3932A9}" type="slidenum">
              <a:rPr lang="en-CA" smtClean="0"/>
              <a:t>‹#›</a:t>
            </a:fld>
            <a:endParaRPr lang="en-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03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ED2456-32AC-4806-8AF7-39431A00C5B7}" type="datetimeFigureOut">
              <a:rPr lang="en-CA" smtClean="0"/>
              <a:t>16/10/2015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FAE3223-36C3-4D5B-A1E4-027B3B3932A9}"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89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D2456-32AC-4806-8AF7-39431A00C5B7}" type="datetimeFigureOut">
              <a:rPr lang="en-CA" smtClean="0"/>
              <a:t>16/10/2015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FAE3223-36C3-4D5B-A1E4-027B3B3932A9}" type="slidenum">
              <a:rPr lang="en-CA" smtClean="0"/>
              <a:t>‹#›</a:t>
            </a:fld>
            <a:endParaRPr lang="en-CA"/>
          </a:p>
        </p:txBody>
      </p:sp>
    </p:spTree>
    <p:extLst>
      <p:ext uri="{BB962C8B-B14F-4D97-AF65-F5344CB8AC3E}">
        <p14:creationId xmlns:p14="http://schemas.microsoft.com/office/powerpoint/2010/main" val="411633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D2456-32AC-4806-8AF7-39431A00C5B7}" type="datetimeFigureOut">
              <a:rPr lang="en-CA" smtClean="0"/>
              <a:t>16/10/2015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AE3223-36C3-4D5B-A1E4-027B3B3932A9}" type="slidenum">
              <a:rPr lang="en-CA" smtClean="0"/>
              <a:t>‹#›</a:t>
            </a:fld>
            <a:endParaRPr lang="en-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51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D2456-32AC-4806-8AF7-39431A00C5B7}" type="datetimeFigureOut">
              <a:rPr lang="en-CA" smtClean="0"/>
              <a:t>16/10/2015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AE3223-36C3-4D5B-A1E4-027B3B3932A9}" type="slidenum">
              <a:rPr lang="en-CA" smtClean="0"/>
              <a:t>‹#›</a:t>
            </a:fld>
            <a:endParaRPr lang="en-CA"/>
          </a:p>
        </p:txBody>
      </p:sp>
    </p:spTree>
    <p:extLst>
      <p:ext uri="{BB962C8B-B14F-4D97-AF65-F5344CB8AC3E}">
        <p14:creationId xmlns:p14="http://schemas.microsoft.com/office/powerpoint/2010/main" val="90018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ED2456-32AC-4806-8AF7-39431A00C5B7}" type="datetimeFigureOut">
              <a:rPr lang="en-CA" smtClean="0"/>
              <a:t>16/10/2015</a:t>
            </a:fld>
            <a:endParaRPr lang="en-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AE3223-36C3-4D5B-A1E4-027B3B3932A9}" type="slidenum">
              <a:rPr lang="en-CA" smtClean="0"/>
              <a:t>‹#›</a:t>
            </a:fld>
            <a:endParaRPr lang="en-CA"/>
          </a:p>
        </p:txBody>
      </p:sp>
    </p:spTree>
    <p:extLst>
      <p:ext uri="{BB962C8B-B14F-4D97-AF65-F5344CB8AC3E}">
        <p14:creationId xmlns:p14="http://schemas.microsoft.com/office/powerpoint/2010/main" val="36625017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Chemistry 12</a:t>
            </a:r>
            <a:endParaRPr lang="en-CA" dirty="0"/>
          </a:p>
        </p:txBody>
      </p:sp>
      <p:sp>
        <p:nvSpPr>
          <p:cNvPr id="3" name="Subtitle 2"/>
          <p:cNvSpPr>
            <a:spLocks noGrp="1"/>
          </p:cNvSpPr>
          <p:nvPr>
            <p:ph type="subTitle" idx="1"/>
          </p:nvPr>
        </p:nvSpPr>
        <p:spPr/>
        <p:txBody>
          <a:bodyPr>
            <a:normAutofit lnSpcReduction="10000"/>
          </a:bodyPr>
          <a:lstStyle/>
          <a:p>
            <a:r>
              <a:rPr lang="en-CA" dirty="0" smtClean="0"/>
              <a:t>(Actually for Mi'kmaq Studies 10)</a:t>
            </a:r>
          </a:p>
          <a:p>
            <a:r>
              <a:rPr lang="en-CA" dirty="0" smtClean="0"/>
              <a:t>By: The Squad</a:t>
            </a:r>
          </a:p>
          <a:p>
            <a:r>
              <a:rPr lang="en-CA" dirty="0" smtClean="0"/>
              <a:t>Squad Leader: Andrews</a:t>
            </a:r>
            <a:endParaRPr lang="en-CA" dirty="0"/>
          </a:p>
        </p:txBody>
      </p:sp>
    </p:spTree>
    <p:extLst>
      <p:ext uri="{BB962C8B-B14F-4D97-AF65-F5344CB8AC3E}">
        <p14:creationId xmlns:p14="http://schemas.microsoft.com/office/powerpoint/2010/main" val="2189331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#2</a:t>
            </a:r>
            <a:endParaRPr lang="en-CA" dirty="0"/>
          </a:p>
        </p:txBody>
      </p:sp>
      <p:sp>
        <p:nvSpPr>
          <p:cNvPr id="3" name="Content Placeholder 2"/>
          <p:cNvSpPr>
            <a:spLocks noGrp="1"/>
          </p:cNvSpPr>
          <p:nvPr>
            <p:ph idx="1"/>
          </p:nvPr>
        </p:nvSpPr>
        <p:spPr/>
        <p:txBody>
          <a:bodyPr/>
          <a:lstStyle/>
          <a:p>
            <a:r>
              <a:rPr lang="en-CA" dirty="0" smtClean="0"/>
              <a:t>On Oct 11 </a:t>
            </a:r>
            <a:r>
              <a:rPr lang="en-CA" dirty="0" smtClean="0"/>
              <a:t>The </a:t>
            </a:r>
            <a:r>
              <a:rPr lang="en-CA" dirty="0" err="1" smtClean="0"/>
              <a:t>Krusty</a:t>
            </a:r>
            <a:r>
              <a:rPr lang="en-CA" dirty="0" smtClean="0"/>
              <a:t> </a:t>
            </a:r>
            <a:r>
              <a:rPr lang="en-CA" dirty="0" err="1" smtClean="0"/>
              <a:t>Krab</a:t>
            </a:r>
            <a:r>
              <a:rPr lang="en-CA" dirty="0" smtClean="0"/>
              <a:t> </a:t>
            </a:r>
            <a:r>
              <a:rPr lang="en-CA" dirty="0" smtClean="0"/>
              <a:t>buys $4000 worth of claws with $600 worth of HST.</a:t>
            </a:r>
            <a:endParaRPr lang="en-CA" dirty="0"/>
          </a:p>
        </p:txBody>
      </p:sp>
      <p:cxnSp>
        <p:nvCxnSpPr>
          <p:cNvPr id="5" name="Straight Connector 4"/>
          <p:cNvCxnSpPr/>
          <p:nvPr/>
        </p:nvCxnSpPr>
        <p:spPr>
          <a:xfrm>
            <a:off x="1710047" y="3752604"/>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76945" y="3752604"/>
            <a:ext cx="0" cy="1686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63397" y="3383272"/>
            <a:ext cx="676788" cy="400110"/>
          </a:xfrm>
          <a:prstGeom prst="rect">
            <a:avLst/>
          </a:prstGeom>
          <a:noFill/>
        </p:spPr>
        <p:txBody>
          <a:bodyPr wrap="none" rtlCol="0">
            <a:spAutoFit/>
          </a:bodyPr>
          <a:lstStyle/>
          <a:p>
            <a:r>
              <a:rPr lang="en-CA" sz="2000" dirty="0" smtClean="0"/>
              <a:t>Cash</a:t>
            </a:r>
            <a:endParaRPr lang="en-CA" sz="2000" dirty="0"/>
          </a:p>
        </p:txBody>
      </p:sp>
      <p:cxnSp>
        <p:nvCxnSpPr>
          <p:cNvPr id="15" name="Straight Connector 14"/>
          <p:cNvCxnSpPr/>
          <p:nvPr/>
        </p:nvCxnSpPr>
        <p:spPr>
          <a:xfrm>
            <a:off x="4607626" y="3786423"/>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22026" y="3786423"/>
            <a:ext cx="35626" cy="1771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44972" y="3391534"/>
            <a:ext cx="1164806" cy="400110"/>
          </a:xfrm>
          <a:prstGeom prst="rect">
            <a:avLst/>
          </a:prstGeom>
          <a:noFill/>
        </p:spPr>
        <p:txBody>
          <a:bodyPr wrap="none" rtlCol="0">
            <a:spAutoFit/>
          </a:bodyPr>
          <a:lstStyle/>
          <a:p>
            <a:r>
              <a:rPr lang="en-CA" sz="2000" dirty="0" smtClean="0"/>
              <a:t>Inventory</a:t>
            </a:r>
            <a:endParaRPr lang="en-CA" sz="2000" dirty="0"/>
          </a:p>
        </p:txBody>
      </p:sp>
      <p:cxnSp>
        <p:nvCxnSpPr>
          <p:cNvPr id="21" name="Straight Connector 20"/>
          <p:cNvCxnSpPr/>
          <p:nvPr/>
        </p:nvCxnSpPr>
        <p:spPr>
          <a:xfrm>
            <a:off x="7350826" y="3786423"/>
            <a:ext cx="1553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193974" y="3791644"/>
            <a:ext cx="11875" cy="164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21360" y="3391534"/>
            <a:ext cx="1612557" cy="369332"/>
          </a:xfrm>
          <a:prstGeom prst="rect">
            <a:avLst/>
          </a:prstGeom>
          <a:noFill/>
        </p:spPr>
        <p:txBody>
          <a:bodyPr wrap="none" rtlCol="0">
            <a:spAutoFit/>
          </a:bodyPr>
          <a:lstStyle/>
          <a:p>
            <a:r>
              <a:rPr lang="en-CA" dirty="0" smtClean="0"/>
              <a:t>HST Receivable</a:t>
            </a:r>
            <a:endParaRPr lang="en-CA" dirty="0"/>
          </a:p>
        </p:txBody>
      </p:sp>
      <p:sp>
        <p:nvSpPr>
          <p:cNvPr id="25" name="TextBox 24"/>
          <p:cNvSpPr txBox="1"/>
          <p:nvPr/>
        </p:nvSpPr>
        <p:spPr>
          <a:xfrm>
            <a:off x="2614440" y="3784598"/>
            <a:ext cx="1350050" cy="369332"/>
          </a:xfrm>
          <a:prstGeom prst="rect">
            <a:avLst/>
          </a:prstGeom>
          <a:noFill/>
        </p:spPr>
        <p:txBody>
          <a:bodyPr wrap="none" rtlCol="0">
            <a:spAutoFit/>
          </a:bodyPr>
          <a:lstStyle/>
          <a:p>
            <a:r>
              <a:rPr lang="en-CA" dirty="0" smtClean="0"/>
              <a:t>Oct. 11 4600</a:t>
            </a:r>
            <a:endParaRPr lang="en-CA" dirty="0"/>
          </a:p>
        </p:txBody>
      </p:sp>
      <p:sp>
        <p:nvSpPr>
          <p:cNvPr id="27" name="TextBox 26"/>
          <p:cNvSpPr txBox="1"/>
          <p:nvPr/>
        </p:nvSpPr>
        <p:spPr>
          <a:xfrm>
            <a:off x="4068233" y="3784598"/>
            <a:ext cx="1350050" cy="369332"/>
          </a:xfrm>
          <a:prstGeom prst="rect">
            <a:avLst/>
          </a:prstGeom>
          <a:noFill/>
        </p:spPr>
        <p:txBody>
          <a:bodyPr wrap="none" rtlCol="0">
            <a:spAutoFit/>
          </a:bodyPr>
          <a:lstStyle/>
          <a:p>
            <a:r>
              <a:rPr lang="en-CA" dirty="0" smtClean="0"/>
              <a:t>Oct. 11 4000</a:t>
            </a:r>
            <a:endParaRPr lang="en-CA" dirty="0"/>
          </a:p>
        </p:txBody>
      </p:sp>
      <p:sp>
        <p:nvSpPr>
          <p:cNvPr id="28" name="TextBox 27"/>
          <p:cNvSpPr txBox="1"/>
          <p:nvPr/>
        </p:nvSpPr>
        <p:spPr>
          <a:xfrm>
            <a:off x="6950070" y="3847068"/>
            <a:ext cx="1241045" cy="369332"/>
          </a:xfrm>
          <a:prstGeom prst="rect">
            <a:avLst/>
          </a:prstGeom>
          <a:noFill/>
        </p:spPr>
        <p:txBody>
          <a:bodyPr wrap="none" rtlCol="0">
            <a:spAutoFit/>
          </a:bodyPr>
          <a:lstStyle/>
          <a:p>
            <a:r>
              <a:rPr lang="en-CA" dirty="0" smtClean="0"/>
              <a:t>Oct. 11 600</a:t>
            </a:r>
            <a:endParaRPr lang="en-CA" dirty="0"/>
          </a:p>
        </p:txBody>
      </p:sp>
    </p:spTree>
    <p:extLst>
      <p:ext uri="{BB962C8B-B14F-4D97-AF65-F5344CB8AC3E}">
        <p14:creationId xmlns:p14="http://schemas.microsoft.com/office/powerpoint/2010/main" val="3293970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Sales Tax Payable Account?</a:t>
            </a:r>
            <a:endParaRPr lang="en-CA" dirty="0"/>
          </a:p>
        </p:txBody>
      </p:sp>
      <p:sp>
        <p:nvSpPr>
          <p:cNvPr id="3" name="Content Placeholder 2"/>
          <p:cNvSpPr>
            <a:spLocks noGrp="1"/>
          </p:cNvSpPr>
          <p:nvPr>
            <p:ph idx="1"/>
          </p:nvPr>
        </p:nvSpPr>
        <p:spPr/>
        <p:txBody>
          <a:bodyPr/>
          <a:lstStyle/>
          <a:p>
            <a:r>
              <a:rPr lang="en-CA" dirty="0" smtClean="0"/>
              <a:t>A payable account for example, PST Payable, </a:t>
            </a:r>
            <a:r>
              <a:rPr lang="en-CA" dirty="0" smtClean="0"/>
              <a:t>PST </a:t>
            </a:r>
            <a:r>
              <a:rPr lang="en-CA" dirty="0" smtClean="0"/>
              <a:t>Payable is used when you collect </a:t>
            </a:r>
            <a:r>
              <a:rPr lang="en-CA" dirty="0" smtClean="0"/>
              <a:t>PST </a:t>
            </a:r>
            <a:r>
              <a:rPr lang="en-CA" dirty="0" smtClean="0"/>
              <a:t>from a customer, and it now becomes a payable to the government.</a:t>
            </a:r>
          </a:p>
          <a:p>
            <a:r>
              <a:rPr lang="en-CA" dirty="0" smtClean="0"/>
              <a:t>Ex. You provide a service to a customer, and they pay you sales tax in addition to their purchase.</a:t>
            </a:r>
          </a:p>
          <a:p>
            <a:r>
              <a:rPr lang="en-CA" dirty="0" smtClean="0"/>
              <a:t>The tax they pay is not your money to keep, you owe it to the government and must keep it recorded in a separate account.</a:t>
            </a:r>
          </a:p>
          <a:p>
            <a:endParaRPr lang="en-CA" dirty="0"/>
          </a:p>
        </p:txBody>
      </p:sp>
    </p:spTree>
    <p:extLst>
      <p:ext uri="{BB962C8B-B14F-4D97-AF65-F5344CB8AC3E}">
        <p14:creationId xmlns:p14="http://schemas.microsoft.com/office/powerpoint/2010/main" val="2887697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Sales Tax Receivable Account?</a:t>
            </a:r>
            <a:endParaRPr lang="en-CA" dirty="0"/>
          </a:p>
        </p:txBody>
      </p:sp>
      <p:sp>
        <p:nvSpPr>
          <p:cNvPr id="3" name="Content Placeholder 2"/>
          <p:cNvSpPr>
            <a:spLocks noGrp="1"/>
          </p:cNvSpPr>
          <p:nvPr>
            <p:ph idx="1"/>
          </p:nvPr>
        </p:nvSpPr>
        <p:spPr>
          <a:xfrm>
            <a:off x="1295402" y="2556932"/>
            <a:ext cx="9601196" cy="3318936"/>
          </a:xfrm>
        </p:spPr>
        <p:txBody>
          <a:bodyPr/>
          <a:lstStyle/>
          <a:p>
            <a:r>
              <a:rPr lang="en-CA" dirty="0" smtClean="0"/>
              <a:t>A Receivable account is when you buy </a:t>
            </a:r>
            <a:r>
              <a:rPr lang="en-CA" dirty="0" smtClean="0"/>
              <a:t>something for your business such as supplies or snowplowing and you are owed the amount of tax you paid on those purchases back </a:t>
            </a:r>
            <a:r>
              <a:rPr lang="en-CA" dirty="0" smtClean="0"/>
              <a:t>from the government. </a:t>
            </a:r>
          </a:p>
          <a:p>
            <a:r>
              <a:rPr lang="en-CA" dirty="0" smtClean="0"/>
              <a:t>Ex. C&amp;A Auto buys a new muffler for $700 with a HST of $105 and you will get the $105 back from the government.</a:t>
            </a:r>
            <a:endParaRPr lang="en-CA" dirty="0"/>
          </a:p>
        </p:txBody>
      </p:sp>
    </p:spTree>
    <p:extLst>
      <p:ext uri="{BB962C8B-B14F-4D97-AF65-F5344CB8AC3E}">
        <p14:creationId xmlns:p14="http://schemas.microsoft.com/office/powerpoint/2010/main" val="3377572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Journalizing</a:t>
            </a:r>
            <a:endParaRPr lang="en-CA" dirty="0"/>
          </a:p>
        </p:txBody>
      </p:sp>
      <p:sp>
        <p:nvSpPr>
          <p:cNvPr id="3" name="Content Placeholder 2"/>
          <p:cNvSpPr>
            <a:spLocks noGrp="1"/>
          </p:cNvSpPr>
          <p:nvPr>
            <p:ph idx="1"/>
          </p:nvPr>
        </p:nvSpPr>
        <p:spPr>
          <a:xfrm>
            <a:off x="1295402" y="2381002"/>
            <a:ext cx="9601196" cy="3318936"/>
          </a:xfrm>
        </p:spPr>
        <p:txBody>
          <a:bodyPr/>
          <a:lstStyle/>
          <a:p>
            <a:r>
              <a:rPr lang="en-CA" dirty="0" smtClean="0"/>
              <a:t>Jun. 23.  Boudreau Inc. sells $3000 worth of </a:t>
            </a:r>
            <a:r>
              <a:rPr lang="en-CA" dirty="0" smtClean="0"/>
              <a:t>haircuts including HST.  The HST amount calculates to $450.  </a:t>
            </a:r>
            <a:r>
              <a:rPr lang="en-CA" dirty="0" smtClean="0"/>
              <a:t>Your boss asks you to record the General Journal entry.  Receipt No. 1</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608447088"/>
              </p:ext>
            </p:extLst>
          </p:nvPr>
        </p:nvGraphicFramePr>
        <p:xfrm>
          <a:off x="1189512" y="3505839"/>
          <a:ext cx="10234549" cy="2657455"/>
        </p:xfrm>
        <a:graphic>
          <a:graphicData uri="http://schemas.openxmlformats.org/drawingml/2006/table">
            <a:tbl>
              <a:tblPr>
                <a:tableStyleId>{5C22544A-7EE6-4342-B048-85BDC9FD1C3A}</a:tableStyleId>
              </a:tblPr>
              <a:tblGrid>
                <a:gridCol w="598214"/>
                <a:gridCol w="389534"/>
                <a:gridCol w="4577028"/>
                <a:gridCol w="760519"/>
                <a:gridCol w="723420"/>
                <a:gridCol w="1572049"/>
                <a:gridCol w="1613785"/>
              </a:tblGrid>
              <a:tr h="338889">
                <a:tc gridSpan="6">
                  <a:txBody>
                    <a:bodyPr/>
                    <a:lstStyle/>
                    <a:p>
                      <a:pPr algn="ctr" fontAlgn="b"/>
                      <a:r>
                        <a:rPr lang="en-CA" sz="1800" u="none" strike="noStrike" dirty="0">
                          <a:effectLst/>
                        </a:rPr>
                        <a:t>General Journal</a:t>
                      </a:r>
                      <a:endParaRPr lang="en-CA" sz="1800" b="1" i="0" u="none" strike="noStrike" dirty="0">
                        <a:solidFill>
                          <a:srgbClr val="000000"/>
                        </a:solidFill>
                        <a:effectLst/>
                        <a:latin typeface="Arial" panose="020B0604020202020204" pitchFamily="34" charset="0"/>
                      </a:endParaRPr>
                    </a:p>
                  </a:txBody>
                  <a:tcPr marL="9525" marR="9525" marT="9525"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1800" u="none" strike="noStrike">
                          <a:effectLst/>
                        </a:rPr>
                        <a:t>Page 1</a:t>
                      </a:r>
                      <a:endParaRPr lang="en-CA" sz="1800" b="0" i="0" u="none" strike="noStrike">
                        <a:solidFill>
                          <a:srgbClr val="000000"/>
                        </a:solidFill>
                        <a:effectLst/>
                        <a:latin typeface="Arial" panose="020B0604020202020204" pitchFamily="34" charset="0"/>
                      </a:endParaRPr>
                    </a:p>
                  </a:txBody>
                  <a:tcPr marL="9525" marR="9525" marT="9525" marB="0" anchor="b"/>
                </a:tc>
              </a:tr>
              <a:tr h="338889">
                <a:tc rowSpan="2">
                  <a:txBody>
                    <a:bodyPr/>
                    <a:lstStyle/>
                    <a:p>
                      <a:pPr algn="ctr" fontAlgn="b"/>
                      <a:r>
                        <a:rPr lang="en-CA" sz="1800" u="none" strike="noStrike" dirty="0">
                          <a:effectLst/>
                        </a:rPr>
                        <a:t>Date</a:t>
                      </a:r>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CA" sz="1400" b="0" i="0" u="none" strike="noStrike">
                        <a:solidFill>
                          <a:srgbClr val="000000"/>
                        </a:solidFill>
                        <a:effectLst/>
                        <a:latin typeface="Arial" panose="020B0604020202020204" pitchFamily="34" charset="0"/>
                      </a:endParaRPr>
                    </a:p>
                  </a:txBody>
                  <a:tcPr marL="9525" marR="9525" marT="9525" marB="0" anchor="b"/>
                </a:tc>
                <a:tc rowSpan="2">
                  <a:txBody>
                    <a:bodyPr/>
                    <a:lstStyle/>
                    <a:p>
                      <a:pPr algn="ctr" fontAlgn="b"/>
                      <a:r>
                        <a:rPr lang="en-CA" sz="1800" u="none" strike="noStrike" dirty="0">
                          <a:effectLst/>
                        </a:rPr>
                        <a:t>Account Title</a:t>
                      </a:r>
                      <a:endParaRPr lang="en-CA" sz="1800" b="0" i="0" u="none" strike="noStrike" dirty="0">
                        <a:solidFill>
                          <a:srgbClr val="000000"/>
                        </a:solidFill>
                        <a:effectLst/>
                        <a:latin typeface="Arial" panose="020B0604020202020204" pitchFamily="34" charset="0"/>
                      </a:endParaRPr>
                    </a:p>
                  </a:txBody>
                  <a:tcPr marL="9525" marR="9525" marT="9525" marB="0" anchor="b"/>
                </a:tc>
                <a:tc rowSpan="2">
                  <a:txBody>
                    <a:bodyPr/>
                    <a:lstStyle/>
                    <a:p>
                      <a:pPr algn="ctr" fontAlgn="b"/>
                      <a:r>
                        <a:rPr lang="en-CA" sz="1800" u="none" strike="noStrike">
                          <a:effectLst/>
                        </a:rPr>
                        <a:t>Doc. No.</a:t>
                      </a:r>
                      <a:endParaRPr lang="en-CA" sz="1800" b="0" i="0" u="none" strike="noStrike">
                        <a:solidFill>
                          <a:srgbClr val="000000"/>
                        </a:solidFill>
                        <a:effectLst/>
                        <a:latin typeface="Arial" panose="020B0604020202020204" pitchFamily="34" charset="0"/>
                      </a:endParaRPr>
                    </a:p>
                  </a:txBody>
                  <a:tcPr marL="9525" marR="9525" marT="9525" marB="0" anchor="b"/>
                </a:tc>
                <a:tc rowSpan="2">
                  <a:txBody>
                    <a:bodyPr/>
                    <a:lstStyle/>
                    <a:p>
                      <a:pPr algn="ctr" fontAlgn="b"/>
                      <a:r>
                        <a:rPr lang="en-CA" sz="1800" u="none" strike="noStrike">
                          <a:effectLst/>
                        </a:rPr>
                        <a:t>Post. Ref.</a:t>
                      </a:r>
                      <a:endParaRPr lang="en-CA" sz="1800" b="0" i="0" u="none" strike="noStrike">
                        <a:solidFill>
                          <a:srgbClr val="000000"/>
                        </a:solidFill>
                        <a:effectLst/>
                        <a:latin typeface="Arial" panose="020B0604020202020204" pitchFamily="34" charset="0"/>
                      </a:endParaRPr>
                    </a:p>
                  </a:txBody>
                  <a:tcPr marL="9525" marR="9525" marT="9525" marB="0" anchor="b"/>
                </a:tc>
                <a:tc gridSpan="2">
                  <a:txBody>
                    <a:bodyPr/>
                    <a:lstStyle/>
                    <a:p>
                      <a:pPr algn="ctr" fontAlgn="b"/>
                      <a:r>
                        <a:rPr lang="en-CA" sz="1800" u="none" strike="noStrike">
                          <a:effectLst/>
                        </a:rPr>
                        <a:t>General</a:t>
                      </a:r>
                      <a:endParaRPr lang="en-CA" sz="1800" b="0"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CA"/>
                    </a:p>
                  </a:txBody>
                  <a:tcPr/>
                </a:tc>
              </a:tr>
              <a:tr h="338889">
                <a:tc vMerge="1">
                  <a:txBody>
                    <a:bodyPr/>
                    <a:lstStyle/>
                    <a:p>
                      <a:endParaRPr lang="en-CA"/>
                    </a:p>
                  </a:txBody>
                  <a:tcPr/>
                </a:tc>
                <a:tc>
                  <a:txBody>
                    <a:bodyPr/>
                    <a:lstStyle/>
                    <a:p>
                      <a:pPr algn="ctr" fontAlgn="b"/>
                      <a:endParaRPr lang="en-CA" sz="1400" b="0" i="0" u="none" strike="noStrike">
                        <a:solidFill>
                          <a:srgbClr val="000000"/>
                        </a:solidFill>
                        <a:effectLst/>
                        <a:latin typeface="Arial" panose="020B0604020202020204" pitchFamily="34" charset="0"/>
                      </a:endParaRPr>
                    </a:p>
                  </a:txBody>
                  <a:tcPr marL="9525" marR="9525" marT="9525" marB="0" anchor="b"/>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fontAlgn="b"/>
                      <a:r>
                        <a:rPr lang="en-CA" sz="1800" u="none" strike="noStrike">
                          <a:effectLst/>
                        </a:rPr>
                        <a:t>Debit</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CA" sz="1800" u="none" strike="noStrike">
                          <a:effectLst/>
                        </a:rPr>
                        <a:t>Credit</a:t>
                      </a:r>
                      <a:endParaRPr lang="en-CA" sz="1800" b="0" i="0" u="none" strike="noStrike">
                        <a:solidFill>
                          <a:srgbClr val="000000"/>
                        </a:solidFill>
                        <a:effectLst/>
                        <a:latin typeface="Arial" panose="020B0604020202020204" pitchFamily="34" charset="0"/>
                      </a:endParaRPr>
                    </a:p>
                  </a:txBody>
                  <a:tcPr marL="9525" marR="9525" marT="9525" marB="0" anchor="b"/>
                </a:tc>
              </a:tr>
              <a:tr h="285232">
                <a:tc>
                  <a:txBody>
                    <a:bodyPr/>
                    <a:lstStyle/>
                    <a:p>
                      <a:pPr algn="r" fontAlgn="b"/>
                      <a:r>
                        <a:rPr lang="en-CA" sz="1800" u="none" strike="noStrike" dirty="0">
                          <a:effectLst/>
                        </a:rPr>
                        <a:t>2015</a:t>
                      </a:r>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r>
              <a:tr h="338889">
                <a:tc>
                  <a:txBody>
                    <a:bodyPr/>
                    <a:lstStyle/>
                    <a:p>
                      <a:pPr algn="l" fontAlgn="b"/>
                      <a:r>
                        <a:rPr lang="en-CA" sz="1800" u="none" strike="noStrike">
                          <a:effectLst/>
                        </a:rPr>
                        <a:t>Jun</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1800" u="none" strike="noStrike" dirty="0">
                          <a:effectLst/>
                        </a:rPr>
                        <a:t>23</a:t>
                      </a:r>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CA" sz="1800" u="none" strike="noStrike">
                          <a:effectLst/>
                        </a:rPr>
                        <a:t>Cash</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1800" u="none" strike="noStrike">
                          <a:effectLst/>
                        </a:rPr>
                        <a:t>3000.00</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r>
              <a:tr h="338889">
                <a:tc>
                  <a:txBody>
                    <a:bodyPr/>
                    <a:lstStyle/>
                    <a:p>
                      <a:pPr algn="l" fontAlgn="b"/>
                      <a:endParaRPr lang="en-CA"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CA" sz="1800" u="none" strike="noStrike">
                          <a:effectLst/>
                        </a:rPr>
                        <a:t>       Revenue</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1800" u="none" strike="noStrike">
                          <a:effectLst/>
                        </a:rPr>
                        <a:t>2550</a:t>
                      </a:r>
                      <a:endParaRPr lang="en-CA" sz="1800" b="0" i="0" u="none" strike="noStrike">
                        <a:solidFill>
                          <a:srgbClr val="000000"/>
                        </a:solidFill>
                        <a:effectLst/>
                        <a:latin typeface="Arial" panose="020B0604020202020204" pitchFamily="34" charset="0"/>
                      </a:endParaRPr>
                    </a:p>
                  </a:txBody>
                  <a:tcPr marL="9525" marR="9525" marT="9525" marB="0" anchor="b"/>
                </a:tc>
              </a:tr>
              <a:tr h="338889">
                <a:tc>
                  <a:txBody>
                    <a:bodyPr/>
                    <a:lstStyle/>
                    <a:p>
                      <a:pPr algn="l" fontAlgn="b"/>
                      <a:endParaRPr lang="en-CA"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CA" sz="1800" u="none" strike="noStrike">
                          <a:effectLst/>
                        </a:rPr>
                        <a:t>       HST Payable</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1800" u="none" strike="noStrike">
                          <a:effectLst/>
                        </a:rPr>
                        <a:t>450</a:t>
                      </a:r>
                      <a:endParaRPr lang="en-CA" sz="1800" b="0" i="0" u="none" strike="noStrike">
                        <a:solidFill>
                          <a:srgbClr val="000000"/>
                        </a:solidFill>
                        <a:effectLst/>
                        <a:latin typeface="Arial" panose="020B0604020202020204" pitchFamily="34" charset="0"/>
                      </a:endParaRPr>
                    </a:p>
                  </a:txBody>
                  <a:tcPr marL="9525" marR="9525" marT="9525" marB="0" anchor="b"/>
                </a:tc>
              </a:tr>
              <a:tr h="338889">
                <a:tc>
                  <a:txBody>
                    <a:bodyPr/>
                    <a:lstStyle/>
                    <a:p>
                      <a:pPr algn="l" fontAlgn="b"/>
                      <a:endParaRPr lang="en-CA"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2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CA" sz="1800" u="none" strike="noStrike" dirty="0">
                          <a:effectLst/>
                        </a:rPr>
                        <a:t>Sold Haircuts for Cash.  Receipt No. 1</a:t>
                      </a:r>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565064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Journalizing #2</a:t>
            </a:r>
            <a:endParaRPr lang="en-CA" dirty="0"/>
          </a:p>
        </p:txBody>
      </p:sp>
      <p:sp>
        <p:nvSpPr>
          <p:cNvPr id="3" name="Content Placeholder 2"/>
          <p:cNvSpPr>
            <a:spLocks noGrp="1"/>
          </p:cNvSpPr>
          <p:nvPr>
            <p:ph idx="1"/>
          </p:nvPr>
        </p:nvSpPr>
        <p:spPr/>
        <p:txBody>
          <a:bodyPr/>
          <a:lstStyle/>
          <a:p>
            <a:r>
              <a:rPr lang="en-CA" dirty="0" smtClean="0"/>
              <a:t>Jun. 24. Mi’kmaq </a:t>
            </a:r>
            <a:r>
              <a:rPr lang="en-CA" dirty="0"/>
              <a:t>I</a:t>
            </a:r>
            <a:r>
              <a:rPr lang="en-CA" dirty="0" smtClean="0"/>
              <a:t>nc. bought $2000 worth of feathers.  With $300 worth of HST.  Receipt No. 420</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704715148"/>
              </p:ext>
            </p:extLst>
          </p:nvPr>
        </p:nvGraphicFramePr>
        <p:xfrm>
          <a:off x="1295401" y="3431967"/>
          <a:ext cx="9986157" cy="2743201"/>
        </p:xfrm>
        <a:graphic>
          <a:graphicData uri="http://schemas.openxmlformats.org/drawingml/2006/table">
            <a:tbl>
              <a:tblPr>
                <a:tableStyleId>{5C22544A-7EE6-4342-B048-85BDC9FD1C3A}</a:tableStyleId>
              </a:tblPr>
              <a:tblGrid>
                <a:gridCol w="475902"/>
                <a:gridCol w="384253"/>
                <a:gridCol w="4519544"/>
                <a:gridCol w="750208"/>
                <a:gridCol w="713612"/>
                <a:gridCol w="1550734"/>
                <a:gridCol w="1591904"/>
              </a:tblGrid>
              <a:tr h="400955">
                <a:tc rowSpan="2">
                  <a:txBody>
                    <a:bodyPr/>
                    <a:lstStyle/>
                    <a:p>
                      <a:pPr algn="ctr" fontAlgn="b"/>
                      <a:r>
                        <a:rPr lang="en-CA" sz="1800" u="none" strike="noStrike" dirty="0">
                          <a:effectLst/>
                        </a:rPr>
                        <a:t>Date</a:t>
                      </a:r>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CA" sz="1800" b="0" i="0" u="none" strike="noStrike">
                        <a:solidFill>
                          <a:srgbClr val="000000"/>
                        </a:solidFill>
                        <a:effectLst/>
                        <a:latin typeface="Arial" panose="020B0604020202020204" pitchFamily="34" charset="0"/>
                      </a:endParaRPr>
                    </a:p>
                  </a:txBody>
                  <a:tcPr marL="9525" marR="9525" marT="9525" marB="0" anchor="b"/>
                </a:tc>
                <a:tc rowSpan="2">
                  <a:txBody>
                    <a:bodyPr/>
                    <a:lstStyle/>
                    <a:p>
                      <a:pPr algn="ctr" fontAlgn="b"/>
                      <a:r>
                        <a:rPr lang="en-CA" sz="1800" u="none" strike="noStrike">
                          <a:effectLst/>
                        </a:rPr>
                        <a:t>Account Title</a:t>
                      </a:r>
                      <a:endParaRPr lang="en-CA" sz="1800" b="0" i="0" u="none" strike="noStrike">
                        <a:solidFill>
                          <a:srgbClr val="000000"/>
                        </a:solidFill>
                        <a:effectLst/>
                        <a:latin typeface="Arial" panose="020B0604020202020204" pitchFamily="34" charset="0"/>
                      </a:endParaRPr>
                    </a:p>
                  </a:txBody>
                  <a:tcPr marL="9525" marR="9525" marT="9525" marB="0" anchor="b"/>
                </a:tc>
                <a:tc rowSpan="2">
                  <a:txBody>
                    <a:bodyPr/>
                    <a:lstStyle/>
                    <a:p>
                      <a:pPr algn="ctr" fontAlgn="b"/>
                      <a:r>
                        <a:rPr lang="en-CA" sz="1800" u="none" strike="noStrike">
                          <a:effectLst/>
                        </a:rPr>
                        <a:t>Doc. No.</a:t>
                      </a:r>
                      <a:endParaRPr lang="en-CA" sz="1800" b="0" i="0" u="none" strike="noStrike">
                        <a:solidFill>
                          <a:srgbClr val="000000"/>
                        </a:solidFill>
                        <a:effectLst/>
                        <a:latin typeface="Arial" panose="020B0604020202020204" pitchFamily="34" charset="0"/>
                      </a:endParaRPr>
                    </a:p>
                  </a:txBody>
                  <a:tcPr marL="9525" marR="9525" marT="9525" marB="0" anchor="b"/>
                </a:tc>
                <a:tc rowSpan="2">
                  <a:txBody>
                    <a:bodyPr/>
                    <a:lstStyle/>
                    <a:p>
                      <a:pPr algn="ctr" fontAlgn="b"/>
                      <a:r>
                        <a:rPr lang="en-CA" sz="1800" u="none" strike="noStrike">
                          <a:effectLst/>
                        </a:rPr>
                        <a:t>Post. Ref.</a:t>
                      </a:r>
                      <a:endParaRPr lang="en-CA" sz="1800" b="0" i="0" u="none" strike="noStrike">
                        <a:solidFill>
                          <a:srgbClr val="000000"/>
                        </a:solidFill>
                        <a:effectLst/>
                        <a:latin typeface="Arial" panose="020B0604020202020204" pitchFamily="34" charset="0"/>
                      </a:endParaRPr>
                    </a:p>
                  </a:txBody>
                  <a:tcPr marL="9525" marR="9525" marT="9525" marB="0" anchor="b"/>
                </a:tc>
                <a:tc gridSpan="2">
                  <a:txBody>
                    <a:bodyPr/>
                    <a:lstStyle/>
                    <a:p>
                      <a:pPr algn="ctr" fontAlgn="b"/>
                      <a:r>
                        <a:rPr lang="en-CA" sz="1800" u="none" strike="noStrike">
                          <a:effectLst/>
                        </a:rPr>
                        <a:t>General</a:t>
                      </a:r>
                      <a:endParaRPr lang="en-CA" sz="1800" b="0"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CA"/>
                    </a:p>
                  </a:txBody>
                  <a:tcPr/>
                </a:tc>
              </a:tr>
              <a:tr h="400955">
                <a:tc vMerge="1">
                  <a:txBody>
                    <a:bodyPr/>
                    <a:lstStyle/>
                    <a:p>
                      <a:endParaRPr lang="en-CA"/>
                    </a:p>
                  </a:txBody>
                  <a:tcPr/>
                </a:tc>
                <a:tc>
                  <a:txBody>
                    <a:bodyPr/>
                    <a:lstStyle/>
                    <a:p>
                      <a:pPr algn="ctr" fontAlgn="b"/>
                      <a:endParaRPr lang="en-CA" sz="1800" b="0" i="0" u="none" strike="noStrike" dirty="0">
                        <a:solidFill>
                          <a:srgbClr val="000000"/>
                        </a:solidFill>
                        <a:effectLst/>
                        <a:latin typeface="Arial" panose="020B0604020202020204" pitchFamily="34" charset="0"/>
                      </a:endParaRPr>
                    </a:p>
                  </a:txBody>
                  <a:tcPr marL="9525" marR="9525" marT="9525" marB="0" anchor="b"/>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fontAlgn="b"/>
                      <a:r>
                        <a:rPr lang="en-CA" sz="1800" u="none" strike="noStrike">
                          <a:effectLst/>
                        </a:rPr>
                        <a:t>Debit</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CA" sz="1800" u="none" strike="noStrike">
                          <a:effectLst/>
                        </a:rPr>
                        <a:t>Credit</a:t>
                      </a:r>
                      <a:endParaRPr lang="en-CA" sz="1800" b="0" i="0" u="none" strike="noStrike">
                        <a:solidFill>
                          <a:srgbClr val="000000"/>
                        </a:solidFill>
                        <a:effectLst/>
                        <a:latin typeface="Arial" panose="020B0604020202020204" pitchFamily="34" charset="0"/>
                      </a:endParaRPr>
                    </a:p>
                  </a:txBody>
                  <a:tcPr marL="9525" marR="9525" marT="9525" marB="0" anchor="b"/>
                </a:tc>
              </a:tr>
              <a:tr h="337471">
                <a:tc>
                  <a:txBody>
                    <a:bodyPr/>
                    <a:lstStyle/>
                    <a:p>
                      <a:pPr algn="r" fontAlgn="b"/>
                      <a:r>
                        <a:rPr lang="en-CA" sz="1800" u="none" strike="noStrike">
                          <a:effectLst/>
                        </a:rPr>
                        <a:t>2015</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r>
              <a:tr h="400955">
                <a:tc>
                  <a:txBody>
                    <a:bodyPr/>
                    <a:lstStyle/>
                    <a:p>
                      <a:pPr algn="l" fontAlgn="b"/>
                      <a:r>
                        <a:rPr lang="en-CA" sz="1800" u="none" strike="noStrike">
                          <a:effectLst/>
                        </a:rPr>
                        <a:t>Jun</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1800" u="none" strike="noStrike">
                          <a:effectLst/>
                        </a:rPr>
                        <a:t>24</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CA" sz="1800" u="none" strike="noStrike" dirty="0" smtClean="0">
                          <a:effectLst/>
                        </a:rPr>
                        <a:t>Supplies</a:t>
                      </a:r>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1800" u="none" strike="noStrike">
                          <a:effectLst/>
                        </a:rPr>
                        <a:t>2000.00</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r>
              <a:tr h="400955">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CA" sz="1800" u="none" strike="noStrike" dirty="0">
                          <a:effectLst/>
                        </a:rPr>
                        <a:t>HST Receivable</a:t>
                      </a:r>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CA" sz="1800" u="none" strike="noStrike">
                          <a:effectLst/>
                        </a:rPr>
                        <a:t>300.00</a:t>
                      </a:r>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r>
              <a:tr h="400955">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CA" sz="1800" u="none" strike="noStrike" dirty="0">
                          <a:effectLst/>
                        </a:rPr>
                        <a:t>         Cash</a:t>
                      </a:r>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CA" sz="1800" u="none" strike="noStrike">
                          <a:effectLst/>
                        </a:rPr>
                        <a:t>2300</a:t>
                      </a:r>
                      <a:endParaRPr lang="en-CA" sz="1800" b="0" i="0" u="none" strike="noStrike">
                        <a:solidFill>
                          <a:srgbClr val="000000"/>
                        </a:solidFill>
                        <a:effectLst/>
                        <a:latin typeface="Arial" panose="020B0604020202020204" pitchFamily="34" charset="0"/>
                      </a:endParaRPr>
                    </a:p>
                  </a:txBody>
                  <a:tcPr marL="9525" marR="9525" marT="9525" marB="0" anchor="b"/>
                </a:tc>
              </a:tr>
              <a:tr h="400955">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CA" sz="1800" u="none" strike="noStrike" dirty="0">
                          <a:effectLst/>
                        </a:rPr>
                        <a:t>Bought feather.  Receipt No. 420</a:t>
                      </a:r>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CA" sz="1800" b="0" i="0" u="none" strike="noStrike" dirty="0">
                        <a:solidFill>
                          <a:srgbClr val="000000"/>
                        </a:solidFill>
                        <a:effectLst/>
                        <a:latin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431776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r>
              <a:rPr lang="en-CA" dirty="0" smtClean="0"/>
              <a:t>Pg. 331 #20- 24</a:t>
            </a:r>
          </a:p>
          <a:p>
            <a:r>
              <a:rPr lang="en-CA" dirty="0" smtClean="0"/>
              <a:t>Pg. 332 # 19,20</a:t>
            </a:r>
          </a:p>
          <a:p>
            <a:r>
              <a:rPr lang="en-CA" dirty="0" smtClean="0"/>
              <a:t>Define: Sales Tax, PST, GST, HST</a:t>
            </a:r>
          </a:p>
          <a:p>
            <a:r>
              <a:rPr lang="en-CA" dirty="0" smtClean="0"/>
              <a:t>What sales tax applies in </a:t>
            </a:r>
            <a:r>
              <a:rPr lang="en-CA" smtClean="0"/>
              <a:t>our Province?</a:t>
            </a:r>
            <a:endParaRPr lang="en-CA" dirty="0" smtClean="0"/>
          </a:p>
        </p:txBody>
      </p:sp>
    </p:spTree>
    <p:extLst>
      <p:ext uri="{BB962C8B-B14F-4D97-AF65-F5344CB8AC3E}">
        <p14:creationId xmlns:p14="http://schemas.microsoft.com/office/powerpoint/2010/main" val="34796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Now it’s your turn!</a:t>
            </a:r>
            <a:endParaRPr lang="en-CA" dirty="0"/>
          </a:p>
        </p:txBody>
      </p:sp>
      <p:sp>
        <p:nvSpPr>
          <p:cNvPr id="3" name="Content Placeholder 2"/>
          <p:cNvSpPr>
            <a:spLocks noGrp="1"/>
          </p:cNvSpPr>
          <p:nvPr>
            <p:ph idx="1"/>
          </p:nvPr>
        </p:nvSpPr>
        <p:spPr/>
        <p:txBody>
          <a:bodyPr/>
          <a:lstStyle/>
          <a:p>
            <a:r>
              <a:rPr lang="en-CA" dirty="0" smtClean="0"/>
              <a:t>Journalize these entries.</a:t>
            </a:r>
          </a:p>
          <a:p>
            <a:r>
              <a:rPr lang="en-CA" dirty="0" smtClean="0"/>
              <a:t>In N.S. on Oct. 4 XYZ company bought $800 worth of cleaning supplies.</a:t>
            </a:r>
          </a:p>
          <a:p>
            <a:r>
              <a:rPr lang="en-CA" dirty="0" smtClean="0"/>
              <a:t>In Quebec on Apr. 20 Darts Company sold $800 worth of Fire Fighting.</a:t>
            </a:r>
            <a:endParaRPr lang="en-CA" dirty="0"/>
          </a:p>
        </p:txBody>
      </p:sp>
    </p:spTree>
    <p:extLst>
      <p:ext uri="{BB962C8B-B14F-4D97-AF65-F5344CB8AC3E}">
        <p14:creationId xmlns:p14="http://schemas.microsoft.com/office/powerpoint/2010/main" val="936372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a:t>
            </a:r>
            <a:r>
              <a:rPr lang="en-CA" dirty="0" err="1" smtClean="0"/>
              <a:t>Chem</a:t>
            </a:r>
            <a:r>
              <a:rPr lang="en-CA" dirty="0" smtClean="0"/>
              <a:t> 12 Questions!!</a:t>
            </a:r>
            <a:endParaRPr lang="en-CA" dirty="0"/>
          </a:p>
        </p:txBody>
      </p:sp>
      <p:sp>
        <p:nvSpPr>
          <p:cNvPr id="3" name="Content Placeholder 2"/>
          <p:cNvSpPr>
            <a:spLocks noGrp="1"/>
          </p:cNvSpPr>
          <p:nvPr>
            <p:ph idx="1"/>
          </p:nvPr>
        </p:nvSpPr>
        <p:spPr/>
        <p:txBody>
          <a:bodyPr/>
          <a:lstStyle/>
          <a:p>
            <a:r>
              <a:rPr lang="en-CA" dirty="0" smtClean="0"/>
              <a:t>1) What type of accounts are PST Payable, GST Payable and GST Refundable?</a:t>
            </a:r>
          </a:p>
          <a:p>
            <a:r>
              <a:rPr lang="en-CA" dirty="0" smtClean="0"/>
              <a:t>2) A service is provided for $200 cash. GST is 5% and PST is 10%.  Calculate the base price.</a:t>
            </a:r>
          </a:p>
          <a:p>
            <a:r>
              <a:rPr lang="en-CA" dirty="0" smtClean="0"/>
              <a:t>3)</a:t>
            </a:r>
            <a:endParaRPr lang="en-CA" dirty="0"/>
          </a:p>
        </p:txBody>
      </p:sp>
      <p:graphicFrame>
        <p:nvGraphicFramePr>
          <p:cNvPr id="4" name="Table 3"/>
          <p:cNvGraphicFramePr>
            <a:graphicFrameLocks noGrp="1"/>
          </p:cNvGraphicFramePr>
          <p:nvPr/>
        </p:nvGraphicFramePr>
        <p:xfrm>
          <a:off x="2032000" y="719666"/>
          <a:ext cx="8128000" cy="259588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bl>
          </a:graphicData>
        </a:graphic>
      </p:graphicFrame>
    </p:spTree>
    <p:extLst>
      <p:ext uri="{BB962C8B-B14F-4D97-AF65-F5344CB8AC3E}">
        <p14:creationId xmlns:p14="http://schemas.microsoft.com/office/powerpoint/2010/main" val="248872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Sales Tax?</a:t>
            </a:r>
            <a:endParaRPr lang="en-CA" dirty="0"/>
          </a:p>
        </p:txBody>
      </p:sp>
      <p:sp>
        <p:nvSpPr>
          <p:cNvPr id="3" name="Content Placeholder 2"/>
          <p:cNvSpPr>
            <a:spLocks noGrp="1"/>
          </p:cNvSpPr>
          <p:nvPr>
            <p:ph idx="1"/>
          </p:nvPr>
        </p:nvSpPr>
        <p:spPr/>
        <p:txBody>
          <a:bodyPr/>
          <a:lstStyle/>
          <a:p>
            <a:r>
              <a:rPr lang="en-CA" dirty="0" smtClean="0"/>
              <a:t>In Canada, the government imposes sales tax on certain items. Businesses, by law, are the agents of the government for the collection of sales taxes!</a:t>
            </a:r>
          </a:p>
          <a:p>
            <a:r>
              <a:rPr lang="en-CA" dirty="0" smtClean="0"/>
              <a:t>A customer pays sales tax to a company and the company sends the money to the government.</a:t>
            </a:r>
          </a:p>
          <a:p>
            <a:r>
              <a:rPr lang="en-CA" dirty="0" smtClean="0"/>
              <a:t>In most Provinces, retailers collect both provincial sales taxes and federal goods and service tax or the harmonized sales tax.</a:t>
            </a:r>
            <a:endParaRPr lang="en-CA" dirty="0"/>
          </a:p>
        </p:txBody>
      </p:sp>
    </p:spTree>
    <p:extLst>
      <p:ext uri="{BB962C8B-B14F-4D97-AF65-F5344CB8AC3E}">
        <p14:creationId xmlns:p14="http://schemas.microsoft.com/office/powerpoint/2010/main" val="611405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898" y="792126"/>
            <a:ext cx="9601196" cy="1303867"/>
          </a:xfrm>
        </p:spPr>
        <p:txBody>
          <a:bodyPr>
            <a:normAutofit/>
          </a:bodyPr>
          <a:lstStyle/>
          <a:p>
            <a:r>
              <a:rPr lang="en-CA" sz="4800" b="1" dirty="0" smtClean="0"/>
              <a:t>PST</a:t>
            </a:r>
            <a:endParaRPr lang="en-CA" sz="4800" b="1" dirty="0"/>
          </a:p>
        </p:txBody>
      </p:sp>
      <p:sp>
        <p:nvSpPr>
          <p:cNvPr id="3" name="Content Placeholder 2"/>
          <p:cNvSpPr>
            <a:spLocks noGrp="1"/>
          </p:cNvSpPr>
          <p:nvPr>
            <p:ph idx="1"/>
          </p:nvPr>
        </p:nvSpPr>
        <p:spPr>
          <a:xfrm>
            <a:off x="807522" y="2010666"/>
            <a:ext cx="10806546" cy="3820117"/>
          </a:xfrm>
        </p:spPr>
        <p:txBody>
          <a:bodyPr>
            <a:normAutofit fontScale="92500"/>
          </a:bodyPr>
          <a:lstStyle/>
          <a:p>
            <a:pPr marL="0" indent="0" algn="ctr">
              <a:buNone/>
            </a:pPr>
            <a:r>
              <a:rPr lang="en-CA" sz="2800" b="1" dirty="0" smtClean="0"/>
              <a:t>PST stands for Provincial Sales Tax</a:t>
            </a:r>
            <a:r>
              <a:rPr lang="en-CA" sz="2800" dirty="0" smtClean="0"/>
              <a:t>. </a:t>
            </a:r>
          </a:p>
          <a:p>
            <a:pPr marL="0" indent="0">
              <a:buNone/>
            </a:pPr>
            <a:r>
              <a:rPr lang="en-CA" dirty="0" smtClean="0"/>
              <a:t>All provinces except Alberta </a:t>
            </a:r>
            <a:r>
              <a:rPr lang="en-CA" dirty="0" smtClean="0"/>
              <a:t>( and the three </a:t>
            </a:r>
            <a:r>
              <a:rPr lang="en-CA" dirty="0" smtClean="0"/>
              <a:t>territories) </a:t>
            </a:r>
            <a:r>
              <a:rPr lang="en-CA" dirty="0" smtClean="0"/>
              <a:t>enforce </a:t>
            </a:r>
            <a:r>
              <a:rPr lang="en-CA" dirty="0" smtClean="0"/>
              <a:t>PST.  It is charged on the price of goods </a:t>
            </a:r>
            <a:r>
              <a:rPr lang="en-CA" dirty="0" smtClean="0"/>
              <a:t>(</a:t>
            </a:r>
            <a:r>
              <a:rPr lang="en-CA" dirty="0" smtClean="0"/>
              <a:t>tangible stuff) </a:t>
            </a:r>
            <a:r>
              <a:rPr lang="en-CA" dirty="0" smtClean="0"/>
              <a:t>sold </a:t>
            </a:r>
            <a:r>
              <a:rPr lang="en-CA" dirty="0" smtClean="0"/>
              <a:t>to consumers.  A few services such as telephone services </a:t>
            </a:r>
            <a:r>
              <a:rPr lang="en-CA" dirty="0"/>
              <a:t>a</a:t>
            </a:r>
            <a:r>
              <a:rPr lang="en-CA" dirty="0" smtClean="0"/>
              <a:t>re charged PST.  Each province determines the rates of sales tax and these are subject to change.</a:t>
            </a:r>
          </a:p>
          <a:p>
            <a:r>
              <a:rPr lang="en-CA" dirty="0" smtClean="0"/>
              <a:t>Exempt Items</a:t>
            </a:r>
          </a:p>
          <a:p>
            <a:pPr>
              <a:buFont typeface="Wingdings" panose="05000000000000000000" pitchFamily="2" charset="2"/>
              <a:buChar char="ü"/>
            </a:pPr>
            <a:r>
              <a:rPr lang="en-CA" dirty="0" smtClean="0"/>
              <a:t>Food</a:t>
            </a:r>
          </a:p>
          <a:p>
            <a:pPr>
              <a:buFont typeface="Wingdings" panose="05000000000000000000" pitchFamily="2" charset="2"/>
              <a:buChar char="ü"/>
            </a:pPr>
            <a:r>
              <a:rPr lang="en-CA" dirty="0" smtClean="0"/>
              <a:t>Drugs</a:t>
            </a:r>
          </a:p>
          <a:p>
            <a:pPr>
              <a:buFont typeface="Wingdings" panose="05000000000000000000" pitchFamily="2" charset="2"/>
              <a:buChar char="ü"/>
            </a:pPr>
            <a:r>
              <a:rPr lang="en-CA" dirty="0" smtClean="0"/>
              <a:t>School Supplies &amp; Children’s Clothes</a:t>
            </a:r>
          </a:p>
        </p:txBody>
      </p:sp>
    </p:spTree>
    <p:extLst>
      <p:ext uri="{BB962C8B-B14F-4D97-AF65-F5344CB8AC3E}">
        <p14:creationId xmlns:p14="http://schemas.microsoft.com/office/powerpoint/2010/main" val="2769227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GST</a:t>
            </a:r>
            <a:endParaRPr lang="en-CA" dirty="0"/>
          </a:p>
        </p:txBody>
      </p:sp>
      <p:sp>
        <p:nvSpPr>
          <p:cNvPr id="3" name="Content Placeholder 2"/>
          <p:cNvSpPr>
            <a:spLocks noGrp="1"/>
          </p:cNvSpPr>
          <p:nvPr>
            <p:ph idx="1"/>
          </p:nvPr>
        </p:nvSpPr>
        <p:spPr/>
        <p:txBody>
          <a:bodyPr>
            <a:normAutofit/>
          </a:bodyPr>
          <a:lstStyle/>
          <a:p>
            <a:r>
              <a:rPr lang="en-CA" sz="2800" dirty="0" smtClean="0"/>
              <a:t>GST </a:t>
            </a:r>
            <a:r>
              <a:rPr lang="en-CA" sz="2800" dirty="0" smtClean="0"/>
              <a:t>is a tax charged on most sales of services or merchandise.  It must be added to the selling price by manufacturers, wholesalers, and retailers of merchandise (service provider). </a:t>
            </a:r>
            <a:endParaRPr lang="en-CA" sz="2800" dirty="0"/>
          </a:p>
        </p:txBody>
      </p:sp>
      <p:sp>
        <p:nvSpPr>
          <p:cNvPr id="4" name="TextBox 3"/>
          <p:cNvSpPr txBox="1"/>
          <p:nvPr/>
        </p:nvSpPr>
        <p:spPr>
          <a:xfrm>
            <a:off x="3434020" y="1959800"/>
            <a:ext cx="5323958" cy="461665"/>
          </a:xfrm>
          <a:prstGeom prst="rect">
            <a:avLst/>
          </a:prstGeom>
          <a:noFill/>
        </p:spPr>
        <p:txBody>
          <a:bodyPr wrap="none" rtlCol="0">
            <a:spAutoFit/>
          </a:bodyPr>
          <a:lstStyle/>
          <a:p>
            <a:r>
              <a:rPr lang="en-CA" sz="2400" b="1" dirty="0" smtClean="0"/>
              <a:t>GST stands for </a:t>
            </a:r>
            <a:r>
              <a:rPr lang="en-CA" sz="2400" b="1" dirty="0" smtClean="0"/>
              <a:t>Goods and Services Tax</a:t>
            </a:r>
            <a:endParaRPr lang="en-CA" sz="2400" b="1" dirty="0"/>
          </a:p>
        </p:txBody>
      </p:sp>
    </p:spTree>
    <p:extLst>
      <p:ext uri="{BB962C8B-B14F-4D97-AF65-F5344CB8AC3E}">
        <p14:creationId xmlns:p14="http://schemas.microsoft.com/office/powerpoint/2010/main" val="2991207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HST</a:t>
            </a:r>
            <a:endParaRPr lang="en-CA" b="1" dirty="0"/>
          </a:p>
        </p:txBody>
      </p:sp>
      <p:sp>
        <p:nvSpPr>
          <p:cNvPr id="3" name="Content Placeholder 2"/>
          <p:cNvSpPr>
            <a:spLocks noGrp="1"/>
          </p:cNvSpPr>
          <p:nvPr>
            <p:ph idx="1"/>
          </p:nvPr>
        </p:nvSpPr>
        <p:spPr>
          <a:xfrm>
            <a:off x="1295402" y="2046186"/>
            <a:ext cx="9601196" cy="1528180"/>
          </a:xfrm>
        </p:spPr>
        <p:txBody>
          <a:bodyPr>
            <a:normAutofit fontScale="92500" lnSpcReduction="20000"/>
          </a:bodyPr>
          <a:lstStyle/>
          <a:p>
            <a:pPr marL="0" indent="0" algn="ctr">
              <a:buNone/>
            </a:pPr>
            <a:r>
              <a:rPr lang="en-CA" b="1" dirty="0" smtClean="0"/>
              <a:t> HST stands </a:t>
            </a:r>
            <a:r>
              <a:rPr lang="en-CA" b="1" dirty="0"/>
              <a:t>for </a:t>
            </a:r>
            <a:r>
              <a:rPr lang="en-CA" b="1" dirty="0" smtClean="0"/>
              <a:t>Harmonized </a:t>
            </a:r>
            <a:r>
              <a:rPr lang="en-CA" b="1" dirty="0"/>
              <a:t>Sales Tax</a:t>
            </a:r>
            <a:r>
              <a:rPr lang="en-CA" dirty="0"/>
              <a:t>. </a:t>
            </a:r>
          </a:p>
          <a:p>
            <a:endParaRPr lang="en-CA" dirty="0" smtClean="0"/>
          </a:p>
          <a:p>
            <a:r>
              <a:rPr lang="en-CA" dirty="0" smtClean="0"/>
              <a:t>Nova Scotia, New Brunswick, Ontario, Newfoundland and Labrador, and Prince Edward Island have the harmonized sales taxes. The HST </a:t>
            </a:r>
            <a:endParaRPr lang="en-CA" dirty="0"/>
          </a:p>
        </p:txBody>
      </p:sp>
      <p:sp>
        <p:nvSpPr>
          <p:cNvPr id="5" name="TextBox 4"/>
          <p:cNvSpPr txBox="1"/>
          <p:nvPr/>
        </p:nvSpPr>
        <p:spPr>
          <a:xfrm>
            <a:off x="4061254" y="3845084"/>
            <a:ext cx="3957800" cy="1754326"/>
          </a:xfrm>
          <a:prstGeom prst="rect">
            <a:avLst/>
          </a:prstGeom>
          <a:noFill/>
        </p:spPr>
        <p:txBody>
          <a:bodyPr wrap="square" rtlCol="0">
            <a:spAutoFit/>
          </a:bodyPr>
          <a:lstStyle/>
          <a:p>
            <a:r>
              <a:rPr lang="en-CA" dirty="0" smtClean="0"/>
              <a:t>Nova Scotia	15%</a:t>
            </a:r>
          </a:p>
          <a:p>
            <a:r>
              <a:rPr lang="en-CA" dirty="0" smtClean="0"/>
              <a:t>New Brunswick	13%</a:t>
            </a:r>
          </a:p>
          <a:p>
            <a:r>
              <a:rPr lang="en-CA" dirty="0" smtClean="0"/>
              <a:t>P.E.I		14%</a:t>
            </a:r>
          </a:p>
          <a:p>
            <a:r>
              <a:rPr lang="en-CA" dirty="0" smtClean="0"/>
              <a:t>Ontario		13%</a:t>
            </a:r>
          </a:p>
          <a:p>
            <a:r>
              <a:rPr lang="en-CA" dirty="0" smtClean="0"/>
              <a:t>NFLD		13%			</a:t>
            </a:r>
            <a:endParaRPr lang="en-CA" dirty="0"/>
          </a:p>
        </p:txBody>
      </p:sp>
    </p:spTree>
    <p:extLst>
      <p:ext uri="{BB962C8B-B14F-4D97-AF65-F5344CB8AC3E}">
        <p14:creationId xmlns:p14="http://schemas.microsoft.com/office/powerpoint/2010/main" val="3927923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8911" y="988023"/>
            <a:ext cx="3724161" cy="369332"/>
          </a:xfrm>
          <a:prstGeom prst="rect">
            <a:avLst/>
          </a:prstGeom>
        </p:spPr>
        <p:txBody>
          <a:bodyPr wrap="none">
            <a:spAutoFit/>
          </a:bodyPr>
          <a:lstStyle/>
          <a:p>
            <a:pPr lvl="0" eaLnBrk="0" fontAlgn="base" hangingPunct="0">
              <a:spcBef>
                <a:spcPct val="0"/>
              </a:spcBef>
              <a:spcAft>
                <a:spcPct val="0"/>
              </a:spcAft>
            </a:pPr>
            <a:r>
              <a:rPr lang="en-US" altLang="en-US" b="1" dirty="0">
                <a:latin typeface="Arial" panose="020B0604020202020204" pitchFamily="34" charset="0"/>
              </a:rPr>
              <a:t>Current HST, GST and PST rates</a:t>
            </a:r>
          </a:p>
        </p:txBody>
      </p:sp>
      <p:graphicFrame>
        <p:nvGraphicFramePr>
          <p:cNvPr id="5" name="Table 4"/>
          <p:cNvGraphicFramePr>
            <a:graphicFrameLocks noGrp="1"/>
          </p:cNvGraphicFramePr>
          <p:nvPr>
            <p:extLst>
              <p:ext uri="{D42A27DB-BD31-4B8C-83A1-F6EECF244321}">
                <p14:modId xmlns:p14="http://schemas.microsoft.com/office/powerpoint/2010/main" val="1593686681"/>
              </p:ext>
            </p:extLst>
          </p:nvPr>
        </p:nvGraphicFramePr>
        <p:xfrm>
          <a:off x="1219201" y="1357355"/>
          <a:ext cx="10190205" cy="4531320"/>
        </p:xfrm>
        <a:graphic>
          <a:graphicData uri="http://schemas.openxmlformats.org/drawingml/2006/table">
            <a:tbl>
              <a:tblPr/>
              <a:tblGrid>
                <a:gridCol w="2038041"/>
                <a:gridCol w="2038041"/>
                <a:gridCol w="2038041"/>
                <a:gridCol w="2038041"/>
                <a:gridCol w="2038041"/>
              </a:tblGrid>
              <a:tr h="429265">
                <a:tc>
                  <a:txBody>
                    <a:bodyPr/>
                    <a:lstStyle/>
                    <a:p>
                      <a:r>
                        <a:rPr lang="en-CA" sz="1400" dirty="0"/>
                        <a:t>Canada's Province</a:t>
                      </a:r>
                    </a:p>
                  </a:txBody>
                  <a:tcPr marL="46731" marR="46731" marT="23365" marB="23365" anchor="ctr">
                    <a:lnL>
                      <a:noFill/>
                    </a:lnL>
                    <a:lnR>
                      <a:noFill/>
                    </a:lnR>
                    <a:lnT>
                      <a:noFill/>
                    </a:lnT>
                    <a:lnB>
                      <a:noFill/>
                    </a:lnB>
                  </a:tcPr>
                </a:tc>
                <a:tc>
                  <a:txBody>
                    <a:bodyPr/>
                    <a:lstStyle/>
                    <a:p>
                      <a:r>
                        <a:rPr lang="nn-NO" sz="1400"/>
                        <a:t>Rate type </a:t>
                      </a:r>
                      <a:r>
                        <a:rPr lang="nn-NO" sz="1400" i="1"/>
                        <a:t>(HST, GST, PST)</a:t>
                      </a:r>
                      <a:r>
                        <a:rPr lang="nn-NO" sz="1400"/>
                        <a:t> </a:t>
                      </a:r>
                    </a:p>
                  </a:txBody>
                  <a:tcPr marL="46731" marR="46731" marT="23365" marB="23365" anchor="ctr">
                    <a:lnL>
                      <a:noFill/>
                    </a:lnL>
                    <a:lnR>
                      <a:noFill/>
                    </a:lnR>
                    <a:lnT>
                      <a:noFill/>
                    </a:lnT>
                    <a:lnB>
                      <a:noFill/>
                    </a:lnB>
                  </a:tcPr>
                </a:tc>
                <a:tc>
                  <a:txBody>
                    <a:bodyPr/>
                    <a:lstStyle/>
                    <a:p>
                      <a:r>
                        <a:rPr lang="en-CA" sz="1400"/>
                        <a:t>Provincial rate</a:t>
                      </a:r>
                    </a:p>
                  </a:txBody>
                  <a:tcPr marL="46731" marR="46731" marT="23365" marB="23365" anchor="ctr">
                    <a:lnL>
                      <a:noFill/>
                    </a:lnL>
                    <a:lnR>
                      <a:noFill/>
                    </a:lnR>
                    <a:lnT>
                      <a:noFill/>
                    </a:lnT>
                    <a:lnB>
                      <a:noFill/>
                    </a:lnB>
                  </a:tcPr>
                </a:tc>
                <a:tc>
                  <a:txBody>
                    <a:bodyPr/>
                    <a:lstStyle/>
                    <a:p>
                      <a:r>
                        <a:rPr lang="en-CA" sz="1400"/>
                        <a:t>Canada rate</a:t>
                      </a:r>
                    </a:p>
                  </a:txBody>
                  <a:tcPr marL="46731" marR="46731" marT="23365" marB="23365" anchor="ctr">
                    <a:lnL>
                      <a:noFill/>
                    </a:lnL>
                    <a:lnR>
                      <a:noFill/>
                    </a:lnR>
                    <a:lnT>
                      <a:noFill/>
                    </a:lnT>
                    <a:lnB>
                      <a:noFill/>
                    </a:lnB>
                  </a:tcPr>
                </a:tc>
                <a:tc>
                  <a:txBody>
                    <a:bodyPr/>
                    <a:lstStyle/>
                    <a:p>
                      <a:r>
                        <a:rPr lang="en-CA" sz="1400"/>
                        <a:t>Total</a:t>
                      </a:r>
                    </a:p>
                  </a:txBody>
                  <a:tcPr marL="46731" marR="46731" marT="23365" marB="23365" anchor="ctr">
                    <a:lnL>
                      <a:noFill/>
                    </a:lnL>
                    <a:lnR>
                      <a:noFill/>
                    </a:lnR>
                    <a:lnT>
                      <a:noFill/>
                    </a:lnT>
                    <a:lnB>
                      <a:noFill/>
                    </a:lnB>
                  </a:tcPr>
                </a:tc>
              </a:tr>
              <a:tr h="245295">
                <a:tc>
                  <a:txBody>
                    <a:bodyPr/>
                    <a:lstStyle/>
                    <a:p>
                      <a:r>
                        <a:rPr lang="en-CA" sz="1400" dirty="0"/>
                        <a:t>Alberta</a:t>
                      </a:r>
                    </a:p>
                  </a:txBody>
                  <a:tcPr marL="46731" marR="46731" marT="23365" marB="23365" anchor="ctr">
                    <a:lnL>
                      <a:noFill/>
                    </a:lnL>
                    <a:lnR>
                      <a:noFill/>
                    </a:lnR>
                    <a:lnT>
                      <a:noFill/>
                    </a:lnT>
                    <a:lnB>
                      <a:noFill/>
                    </a:lnB>
                  </a:tcPr>
                </a:tc>
                <a:tc>
                  <a:txBody>
                    <a:bodyPr/>
                    <a:lstStyle/>
                    <a:p>
                      <a:r>
                        <a:rPr lang="en-CA" sz="1400" dirty="0"/>
                        <a:t>GST</a:t>
                      </a:r>
                    </a:p>
                  </a:txBody>
                  <a:tcPr marL="46731" marR="46731" marT="23365" marB="23365" anchor="ctr">
                    <a:lnL>
                      <a:noFill/>
                    </a:lnL>
                    <a:lnR>
                      <a:noFill/>
                    </a:lnR>
                    <a:lnT>
                      <a:noFill/>
                    </a:lnT>
                    <a:lnB>
                      <a:noFill/>
                    </a:lnB>
                  </a:tcPr>
                </a:tc>
                <a:tc>
                  <a:txBody>
                    <a:bodyPr/>
                    <a:lstStyle/>
                    <a:p>
                      <a:r>
                        <a:rPr lang="en-CA" sz="1400"/>
                        <a:t>0%</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r>
              <a:tr h="429265">
                <a:tc>
                  <a:txBody>
                    <a:bodyPr/>
                    <a:lstStyle/>
                    <a:p>
                      <a:r>
                        <a:rPr lang="en-CA" sz="1400" dirty="0"/>
                        <a:t>British Columbia (BC)</a:t>
                      </a:r>
                    </a:p>
                  </a:txBody>
                  <a:tcPr marL="46731" marR="46731" marT="23365" marB="23365" anchor="ctr">
                    <a:lnL>
                      <a:noFill/>
                    </a:lnL>
                    <a:lnR>
                      <a:noFill/>
                    </a:lnR>
                    <a:lnT>
                      <a:noFill/>
                    </a:lnT>
                    <a:lnB>
                      <a:noFill/>
                    </a:lnB>
                  </a:tcPr>
                </a:tc>
                <a:tc>
                  <a:txBody>
                    <a:bodyPr/>
                    <a:lstStyle/>
                    <a:p>
                      <a:r>
                        <a:rPr lang="en-CA" sz="1400" dirty="0"/>
                        <a:t>GST+PST</a:t>
                      </a:r>
                    </a:p>
                  </a:txBody>
                  <a:tcPr marL="46731" marR="46731" marT="23365" marB="23365" anchor="ctr">
                    <a:lnL>
                      <a:noFill/>
                    </a:lnL>
                    <a:lnR>
                      <a:noFill/>
                    </a:lnR>
                    <a:lnT>
                      <a:noFill/>
                    </a:lnT>
                    <a:lnB>
                      <a:noFill/>
                    </a:lnB>
                  </a:tcPr>
                </a:tc>
                <a:tc>
                  <a:txBody>
                    <a:bodyPr/>
                    <a:lstStyle/>
                    <a:p>
                      <a:r>
                        <a:rPr lang="en-CA" sz="1400"/>
                        <a:t>7%</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c>
                  <a:txBody>
                    <a:bodyPr/>
                    <a:lstStyle/>
                    <a:p>
                      <a:r>
                        <a:rPr lang="en-CA" sz="1400"/>
                        <a:t>12%</a:t>
                      </a:r>
                    </a:p>
                  </a:txBody>
                  <a:tcPr marL="46731" marR="46731" marT="23365" marB="23365" anchor="ctr">
                    <a:lnL>
                      <a:noFill/>
                    </a:lnL>
                    <a:lnR>
                      <a:noFill/>
                    </a:lnR>
                    <a:lnT>
                      <a:noFill/>
                    </a:lnT>
                    <a:lnB>
                      <a:noFill/>
                    </a:lnB>
                  </a:tcPr>
                </a:tc>
              </a:tr>
              <a:tr h="245295">
                <a:tc>
                  <a:txBody>
                    <a:bodyPr/>
                    <a:lstStyle/>
                    <a:p>
                      <a:r>
                        <a:rPr lang="en-CA" sz="1400"/>
                        <a:t>Manitoba</a:t>
                      </a:r>
                    </a:p>
                  </a:txBody>
                  <a:tcPr marL="46731" marR="46731" marT="23365" marB="23365" anchor="ctr">
                    <a:lnL>
                      <a:noFill/>
                    </a:lnL>
                    <a:lnR>
                      <a:noFill/>
                    </a:lnR>
                    <a:lnT>
                      <a:noFill/>
                    </a:lnT>
                    <a:lnB>
                      <a:noFill/>
                    </a:lnB>
                  </a:tcPr>
                </a:tc>
                <a:tc>
                  <a:txBody>
                    <a:bodyPr/>
                    <a:lstStyle/>
                    <a:p>
                      <a:r>
                        <a:rPr lang="en-CA" sz="1400"/>
                        <a:t>GST+PST</a:t>
                      </a:r>
                    </a:p>
                  </a:txBody>
                  <a:tcPr marL="46731" marR="46731" marT="23365" marB="23365" anchor="ctr">
                    <a:lnL>
                      <a:noFill/>
                    </a:lnL>
                    <a:lnR>
                      <a:noFill/>
                    </a:lnR>
                    <a:lnT>
                      <a:noFill/>
                    </a:lnT>
                    <a:lnB>
                      <a:noFill/>
                    </a:lnB>
                  </a:tcPr>
                </a:tc>
                <a:tc>
                  <a:txBody>
                    <a:bodyPr/>
                    <a:lstStyle/>
                    <a:p>
                      <a:r>
                        <a:rPr lang="en-CA" sz="1400" dirty="0"/>
                        <a:t>8%</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c>
                  <a:txBody>
                    <a:bodyPr/>
                    <a:lstStyle/>
                    <a:p>
                      <a:r>
                        <a:rPr lang="en-CA" sz="1400"/>
                        <a:t>13%</a:t>
                      </a:r>
                    </a:p>
                  </a:txBody>
                  <a:tcPr marL="46731" marR="46731" marT="23365" marB="23365" anchor="ctr">
                    <a:lnL>
                      <a:noFill/>
                    </a:lnL>
                    <a:lnR>
                      <a:noFill/>
                    </a:lnR>
                    <a:lnT>
                      <a:noFill/>
                    </a:lnT>
                    <a:lnB>
                      <a:noFill/>
                    </a:lnB>
                  </a:tcPr>
                </a:tc>
              </a:tr>
              <a:tr h="245295">
                <a:tc>
                  <a:txBody>
                    <a:bodyPr/>
                    <a:lstStyle/>
                    <a:p>
                      <a:r>
                        <a:rPr lang="en-CA" sz="1400"/>
                        <a:t>New-Brunswick</a:t>
                      </a:r>
                    </a:p>
                  </a:txBody>
                  <a:tcPr marL="46731" marR="46731" marT="23365" marB="23365" anchor="ctr">
                    <a:lnL>
                      <a:noFill/>
                    </a:lnL>
                    <a:lnR>
                      <a:noFill/>
                    </a:lnR>
                    <a:lnT>
                      <a:noFill/>
                    </a:lnT>
                    <a:lnB>
                      <a:noFill/>
                    </a:lnB>
                  </a:tcPr>
                </a:tc>
                <a:tc>
                  <a:txBody>
                    <a:bodyPr/>
                    <a:lstStyle/>
                    <a:p>
                      <a:r>
                        <a:rPr lang="en-CA" sz="1400"/>
                        <a:t>HST</a:t>
                      </a:r>
                    </a:p>
                  </a:txBody>
                  <a:tcPr marL="46731" marR="46731" marT="23365" marB="23365" anchor="ctr">
                    <a:lnL>
                      <a:noFill/>
                    </a:lnL>
                    <a:lnR>
                      <a:noFill/>
                    </a:lnR>
                    <a:lnT>
                      <a:noFill/>
                    </a:lnT>
                    <a:lnB>
                      <a:noFill/>
                    </a:lnB>
                  </a:tcPr>
                </a:tc>
                <a:tc>
                  <a:txBody>
                    <a:bodyPr/>
                    <a:lstStyle/>
                    <a:p>
                      <a:r>
                        <a:rPr lang="en-CA" sz="1400" dirty="0"/>
                        <a:t>8%</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c>
                  <a:txBody>
                    <a:bodyPr/>
                    <a:lstStyle/>
                    <a:p>
                      <a:r>
                        <a:rPr lang="en-CA" sz="1400"/>
                        <a:t>13%</a:t>
                      </a:r>
                    </a:p>
                  </a:txBody>
                  <a:tcPr marL="46731" marR="46731" marT="23365" marB="23365" anchor="ctr">
                    <a:lnL>
                      <a:noFill/>
                    </a:lnL>
                    <a:lnR>
                      <a:noFill/>
                    </a:lnR>
                    <a:lnT>
                      <a:noFill/>
                    </a:lnT>
                    <a:lnB>
                      <a:noFill/>
                    </a:lnB>
                  </a:tcPr>
                </a:tc>
              </a:tr>
              <a:tr h="429265">
                <a:tc>
                  <a:txBody>
                    <a:bodyPr/>
                    <a:lstStyle/>
                    <a:p>
                      <a:r>
                        <a:rPr lang="en-CA" sz="1400"/>
                        <a:t>Newfoundland and Labrador</a:t>
                      </a:r>
                    </a:p>
                  </a:txBody>
                  <a:tcPr marL="46731" marR="46731" marT="23365" marB="23365" anchor="ctr">
                    <a:lnL>
                      <a:noFill/>
                    </a:lnL>
                    <a:lnR>
                      <a:noFill/>
                    </a:lnR>
                    <a:lnT>
                      <a:noFill/>
                    </a:lnT>
                    <a:lnB>
                      <a:noFill/>
                    </a:lnB>
                  </a:tcPr>
                </a:tc>
                <a:tc>
                  <a:txBody>
                    <a:bodyPr/>
                    <a:lstStyle/>
                    <a:p>
                      <a:r>
                        <a:rPr lang="en-CA" sz="1400"/>
                        <a:t>HST</a:t>
                      </a:r>
                    </a:p>
                  </a:txBody>
                  <a:tcPr marL="46731" marR="46731" marT="23365" marB="23365" anchor="ctr">
                    <a:lnL>
                      <a:noFill/>
                    </a:lnL>
                    <a:lnR>
                      <a:noFill/>
                    </a:lnR>
                    <a:lnT>
                      <a:noFill/>
                    </a:lnT>
                    <a:lnB>
                      <a:noFill/>
                    </a:lnB>
                  </a:tcPr>
                </a:tc>
                <a:tc>
                  <a:txBody>
                    <a:bodyPr/>
                    <a:lstStyle/>
                    <a:p>
                      <a:r>
                        <a:rPr lang="en-CA" sz="1400" dirty="0"/>
                        <a:t>8%</a:t>
                      </a:r>
                    </a:p>
                  </a:txBody>
                  <a:tcPr marL="46731" marR="46731" marT="23365" marB="23365" anchor="ctr">
                    <a:lnL>
                      <a:noFill/>
                    </a:lnL>
                    <a:lnR>
                      <a:noFill/>
                    </a:lnR>
                    <a:lnT>
                      <a:noFill/>
                    </a:lnT>
                    <a:lnB>
                      <a:noFill/>
                    </a:lnB>
                  </a:tcPr>
                </a:tc>
                <a:tc>
                  <a:txBody>
                    <a:bodyPr/>
                    <a:lstStyle/>
                    <a:p>
                      <a:r>
                        <a:rPr lang="en-CA" sz="1400" dirty="0"/>
                        <a:t>5%</a:t>
                      </a:r>
                    </a:p>
                  </a:txBody>
                  <a:tcPr marL="46731" marR="46731" marT="23365" marB="23365" anchor="ctr">
                    <a:lnL>
                      <a:noFill/>
                    </a:lnL>
                    <a:lnR>
                      <a:noFill/>
                    </a:lnR>
                    <a:lnT>
                      <a:noFill/>
                    </a:lnT>
                    <a:lnB>
                      <a:noFill/>
                    </a:lnB>
                  </a:tcPr>
                </a:tc>
                <a:tc>
                  <a:txBody>
                    <a:bodyPr/>
                    <a:lstStyle/>
                    <a:p>
                      <a:r>
                        <a:rPr lang="en-CA" sz="1400"/>
                        <a:t>13%</a:t>
                      </a:r>
                    </a:p>
                  </a:txBody>
                  <a:tcPr marL="46731" marR="46731" marT="23365" marB="23365" anchor="ctr">
                    <a:lnL>
                      <a:noFill/>
                    </a:lnL>
                    <a:lnR>
                      <a:noFill/>
                    </a:lnR>
                    <a:lnT>
                      <a:noFill/>
                    </a:lnT>
                    <a:lnB>
                      <a:noFill/>
                    </a:lnB>
                  </a:tcPr>
                </a:tc>
              </a:tr>
              <a:tr h="429265">
                <a:tc>
                  <a:txBody>
                    <a:bodyPr/>
                    <a:lstStyle/>
                    <a:p>
                      <a:r>
                        <a:rPr lang="en-CA" sz="1400"/>
                        <a:t>Northwest Territories</a:t>
                      </a:r>
                    </a:p>
                  </a:txBody>
                  <a:tcPr marL="46731" marR="46731" marT="23365" marB="23365" anchor="ctr">
                    <a:lnL>
                      <a:noFill/>
                    </a:lnL>
                    <a:lnR>
                      <a:noFill/>
                    </a:lnR>
                    <a:lnT>
                      <a:noFill/>
                    </a:lnT>
                    <a:lnB>
                      <a:noFill/>
                    </a:lnB>
                  </a:tcPr>
                </a:tc>
                <a:tc>
                  <a:txBody>
                    <a:bodyPr/>
                    <a:lstStyle/>
                    <a:p>
                      <a:r>
                        <a:rPr lang="en-CA" sz="1400" dirty="0"/>
                        <a:t>GST</a:t>
                      </a:r>
                    </a:p>
                  </a:txBody>
                  <a:tcPr marL="46731" marR="46731" marT="23365" marB="23365" anchor="ctr">
                    <a:lnL>
                      <a:noFill/>
                    </a:lnL>
                    <a:lnR>
                      <a:noFill/>
                    </a:lnR>
                    <a:lnT>
                      <a:noFill/>
                    </a:lnT>
                    <a:lnB>
                      <a:noFill/>
                    </a:lnB>
                  </a:tcPr>
                </a:tc>
                <a:tc>
                  <a:txBody>
                    <a:bodyPr/>
                    <a:lstStyle/>
                    <a:p>
                      <a:r>
                        <a:rPr lang="en-CA" sz="1400"/>
                        <a:t>0%</a:t>
                      </a:r>
                    </a:p>
                  </a:txBody>
                  <a:tcPr marL="46731" marR="46731" marT="23365" marB="23365" anchor="ctr">
                    <a:lnL>
                      <a:noFill/>
                    </a:lnL>
                    <a:lnR>
                      <a:noFill/>
                    </a:lnR>
                    <a:lnT>
                      <a:noFill/>
                    </a:lnT>
                    <a:lnB>
                      <a:noFill/>
                    </a:lnB>
                  </a:tcPr>
                </a:tc>
                <a:tc>
                  <a:txBody>
                    <a:bodyPr/>
                    <a:lstStyle/>
                    <a:p>
                      <a:r>
                        <a:rPr lang="en-CA" sz="1400" dirty="0"/>
                        <a:t>5%</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r>
              <a:tr h="245295">
                <a:tc>
                  <a:txBody>
                    <a:bodyPr/>
                    <a:lstStyle/>
                    <a:p>
                      <a:r>
                        <a:rPr lang="en-CA" sz="1400"/>
                        <a:t>Nova Scotia</a:t>
                      </a:r>
                    </a:p>
                  </a:txBody>
                  <a:tcPr marL="46731" marR="46731" marT="23365" marB="23365" anchor="ctr">
                    <a:lnL>
                      <a:noFill/>
                    </a:lnL>
                    <a:lnR>
                      <a:noFill/>
                    </a:lnR>
                    <a:lnT>
                      <a:noFill/>
                    </a:lnT>
                    <a:lnB>
                      <a:noFill/>
                    </a:lnB>
                  </a:tcPr>
                </a:tc>
                <a:tc>
                  <a:txBody>
                    <a:bodyPr/>
                    <a:lstStyle/>
                    <a:p>
                      <a:r>
                        <a:rPr lang="en-CA" sz="1400"/>
                        <a:t>HST</a:t>
                      </a:r>
                    </a:p>
                  </a:txBody>
                  <a:tcPr marL="46731" marR="46731" marT="23365" marB="23365" anchor="ctr">
                    <a:lnL>
                      <a:noFill/>
                    </a:lnL>
                    <a:lnR>
                      <a:noFill/>
                    </a:lnR>
                    <a:lnT>
                      <a:noFill/>
                    </a:lnT>
                    <a:lnB>
                      <a:noFill/>
                    </a:lnB>
                  </a:tcPr>
                </a:tc>
                <a:tc>
                  <a:txBody>
                    <a:bodyPr/>
                    <a:lstStyle/>
                    <a:p>
                      <a:r>
                        <a:rPr lang="en-CA" sz="1400"/>
                        <a:t>10%</a:t>
                      </a:r>
                    </a:p>
                  </a:txBody>
                  <a:tcPr marL="46731" marR="46731" marT="23365" marB="23365" anchor="ctr">
                    <a:lnL>
                      <a:noFill/>
                    </a:lnL>
                    <a:lnR>
                      <a:noFill/>
                    </a:lnR>
                    <a:lnT>
                      <a:noFill/>
                    </a:lnT>
                    <a:lnB>
                      <a:noFill/>
                    </a:lnB>
                  </a:tcPr>
                </a:tc>
                <a:tc>
                  <a:txBody>
                    <a:bodyPr/>
                    <a:lstStyle/>
                    <a:p>
                      <a:r>
                        <a:rPr lang="en-CA" sz="1400" dirty="0"/>
                        <a:t>5%</a:t>
                      </a:r>
                    </a:p>
                  </a:txBody>
                  <a:tcPr marL="46731" marR="46731" marT="23365" marB="23365" anchor="ctr">
                    <a:lnL>
                      <a:noFill/>
                    </a:lnL>
                    <a:lnR>
                      <a:noFill/>
                    </a:lnR>
                    <a:lnT>
                      <a:noFill/>
                    </a:lnT>
                    <a:lnB>
                      <a:noFill/>
                    </a:lnB>
                  </a:tcPr>
                </a:tc>
                <a:tc>
                  <a:txBody>
                    <a:bodyPr/>
                    <a:lstStyle/>
                    <a:p>
                      <a:r>
                        <a:rPr lang="en-CA" sz="1400"/>
                        <a:t>15%</a:t>
                      </a:r>
                    </a:p>
                  </a:txBody>
                  <a:tcPr marL="46731" marR="46731" marT="23365" marB="23365" anchor="ctr">
                    <a:lnL>
                      <a:noFill/>
                    </a:lnL>
                    <a:lnR>
                      <a:noFill/>
                    </a:lnR>
                    <a:lnT>
                      <a:noFill/>
                    </a:lnT>
                    <a:lnB>
                      <a:noFill/>
                    </a:lnB>
                  </a:tcPr>
                </a:tc>
              </a:tr>
              <a:tr h="245295">
                <a:tc>
                  <a:txBody>
                    <a:bodyPr/>
                    <a:lstStyle/>
                    <a:p>
                      <a:r>
                        <a:rPr lang="en-CA" sz="1400"/>
                        <a:t>Nunavut</a:t>
                      </a:r>
                    </a:p>
                  </a:txBody>
                  <a:tcPr marL="46731" marR="46731" marT="23365" marB="23365" anchor="ctr">
                    <a:lnL>
                      <a:noFill/>
                    </a:lnL>
                    <a:lnR>
                      <a:noFill/>
                    </a:lnR>
                    <a:lnT>
                      <a:noFill/>
                    </a:lnT>
                    <a:lnB>
                      <a:noFill/>
                    </a:lnB>
                  </a:tcPr>
                </a:tc>
                <a:tc>
                  <a:txBody>
                    <a:bodyPr/>
                    <a:lstStyle/>
                    <a:p>
                      <a:r>
                        <a:rPr lang="en-CA" sz="1400"/>
                        <a:t>GST</a:t>
                      </a:r>
                    </a:p>
                  </a:txBody>
                  <a:tcPr marL="46731" marR="46731" marT="23365" marB="23365" anchor="ctr">
                    <a:lnL>
                      <a:noFill/>
                    </a:lnL>
                    <a:lnR>
                      <a:noFill/>
                    </a:lnR>
                    <a:lnT>
                      <a:noFill/>
                    </a:lnT>
                    <a:lnB>
                      <a:noFill/>
                    </a:lnB>
                  </a:tcPr>
                </a:tc>
                <a:tc>
                  <a:txBody>
                    <a:bodyPr/>
                    <a:lstStyle/>
                    <a:p>
                      <a:r>
                        <a:rPr lang="en-CA" sz="1400"/>
                        <a:t>0%</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c>
                  <a:txBody>
                    <a:bodyPr/>
                    <a:lstStyle/>
                    <a:p>
                      <a:r>
                        <a:rPr lang="en-CA" sz="1400" dirty="0"/>
                        <a:t>5%</a:t>
                      </a:r>
                    </a:p>
                  </a:txBody>
                  <a:tcPr marL="46731" marR="46731" marT="23365" marB="23365" anchor="ctr">
                    <a:lnL>
                      <a:noFill/>
                    </a:lnL>
                    <a:lnR>
                      <a:noFill/>
                    </a:lnR>
                    <a:lnT>
                      <a:noFill/>
                    </a:lnT>
                    <a:lnB>
                      <a:noFill/>
                    </a:lnB>
                  </a:tcPr>
                </a:tc>
              </a:tr>
              <a:tr h="245295">
                <a:tc>
                  <a:txBody>
                    <a:bodyPr/>
                    <a:lstStyle/>
                    <a:p>
                      <a:r>
                        <a:rPr lang="en-CA" sz="1400"/>
                        <a:t>Ontario</a:t>
                      </a:r>
                    </a:p>
                  </a:txBody>
                  <a:tcPr marL="46731" marR="46731" marT="23365" marB="23365" anchor="ctr">
                    <a:lnL>
                      <a:noFill/>
                    </a:lnL>
                    <a:lnR>
                      <a:noFill/>
                    </a:lnR>
                    <a:lnT>
                      <a:noFill/>
                    </a:lnT>
                    <a:lnB>
                      <a:noFill/>
                    </a:lnB>
                  </a:tcPr>
                </a:tc>
                <a:tc>
                  <a:txBody>
                    <a:bodyPr/>
                    <a:lstStyle/>
                    <a:p>
                      <a:r>
                        <a:rPr lang="en-CA" sz="1400"/>
                        <a:t>HST</a:t>
                      </a:r>
                    </a:p>
                  </a:txBody>
                  <a:tcPr marL="46731" marR="46731" marT="23365" marB="23365" anchor="ctr">
                    <a:lnL>
                      <a:noFill/>
                    </a:lnL>
                    <a:lnR>
                      <a:noFill/>
                    </a:lnR>
                    <a:lnT>
                      <a:noFill/>
                    </a:lnT>
                    <a:lnB>
                      <a:noFill/>
                    </a:lnB>
                  </a:tcPr>
                </a:tc>
                <a:tc>
                  <a:txBody>
                    <a:bodyPr/>
                    <a:lstStyle/>
                    <a:p>
                      <a:r>
                        <a:rPr lang="en-CA" sz="1400"/>
                        <a:t>8%</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c>
                  <a:txBody>
                    <a:bodyPr/>
                    <a:lstStyle/>
                    <a:p>
                      <a:r>
                        <a:rPr lang="en-CA" sz="1400" dirty="0"/>
                        <a:t>13%</a:t>
                      </a:r>
                    </a:p>
                  </a:txBody>
                  <a:tcPr marL="46731" marR="46731" marT="23365" marB="23365" anchor="ctr">
                    <a:lnL>
                      <a:noFill/>
                    </a:lnL>
                    <a:lnR>
                      <a:noFill/>
                    </a:lnR>
                    <a:lnT>
                      <a:noFill/>
                    </a:lnT>
                    <a:lnB>
                      <a:noFill/>
                    </a:lnB>
                  </a:tcPr>
                </a:tc>
              </a:tr>
              <a:tr h="429265">
                <a:tc>
                  <a:txBody>
                    <a:bodyPr/>
                    <a:lstStyle/>
                    <a:p>
                      <a:r>
                        <a:rPr lang="en-CA" sz="1400"/>
                        <a:t>Prince Edward Island (PEI)</a:t>
                      </a:r>
                    </a:p>
                  </a:txBody>
                  <a:tcPr marL="46731" marR="46731" marT="23365" marB="23365" anchor="ctr">
                    <a:lnL>
                      <a:noFill/>
                    </a:lnL>
                    <a:lnR>
                      <a:noFill/>
                    </a:lnR>
                    <a:lnT>
                      <a:noFill/>
                    </a:lnT>
                    <a:lnB>
                      <a:noFill/>
                    </a:lnB>
                  </a:tcPr>
                </a:tc>
                <a:tc>
                  <a:txBody>
                    <a:bodyPr/>
                    <a:lstStyle/>
                    <a:p>
                      <a:r>
                        <a:rPr lang="en-CA" sz="1400"/>
                        <a:t>HST</a:t>
                      </a:r>
                    </a:p>
                  </a:txBody>
                  <a:tcPr marL="46731" marR="46731" marT="23365" marB="23365" anchor="ctr">
                    <a:lnL>
                      <a:noFill/>
                    </a:lnL>
                    <a:lnR>
                      <a:noFill/>
                    </a:lnR>
                    <a:lnT>
                      <a:noFill/>
                    </a:lnT>
                    <a:lnB>
                      <a:noFill/>
                    </a:lnB>
                  </a:tcPr>
                </a:tc>
                <a:tc>
                  <a:txBody>
                    <a:bodyPr/>
                    <a:lstStyle/>
                    <a:p>
                      <a:r>
                        <a:rPr lang="en-CA" sz="1400"/>
                        <a:t>9%</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c>
                  <a:txBody>
                    <a:bodyPr/>
                    <a:lstStyle/>
                    <a:p>
                      <a:r>
                        <a:rPr lang="en-CA" sz="1400" dirty="0"/>
                        <a:t>14%</a:t>
                      </a:r>
                    </a:p>
                  </a:txBody>
                  <a:tcPr marL="46731" marR="46731" marT="23365" marB="23365" anchor="ctr">
                    <a:lnL>
                      <a:noFill/>
                    </a:lnL>
                    <a:lnR>
                      <a:noFill/>
                    </a:lnR>
                    <a:lnT>
                      <a:noFill/>
                    </a:lnT>
                    <a:lnB>
                      <a:noFill/>
                    </a:lnB>
                  </a:tcPr>
                </a:tc>
              </a:tr>
              <a:tr h="245295">
                <a:tc>
                  <a:txBody>
                    <a:bodyPr/>
                    <a:lstStyle/>
                    <a:p>
                      <a:r>
                        <a:rPr lang="en-CA" sz="1400"/>
                        <a:t>Québec</a:t>
                      </a:r>
                    </a:p>
                  </a:txBody>
                  <a:tcPr marL="46731" marR="46731" marT="23365" marB="23365" anchor="ctr">
                    <a:lnL>
                      <a:noFill/>
                    </a:lnL>
                    <a:lnR>
                      <a:noFill/>
                    </a:lnR>
                    <a:lnT>
                      <a:noFill/>
                    </a:lnT>
                    <a:lnB>
                      <a:noFill/>
                    </a:lnB>
                  </a:tcPr>
                </a:tc>
                <a:tc>
                  <a:txBody>
                    <a:bodyPr/>
                    <a:lstStyle/>
                    <a:p>
                      <a:r>
                        <a:rPr lang="en-CA" sz="1400"/>
                        <a:t>GST + QST</a:t>
                      </a:r>
                    </a:p>
                  </a:txBody>
                  <a:tcPr marL="46731" marR="46731" marT="23365" marB="23365" anchor="ctr">
                    <a:lnL>
                      <a:noFill/>
                    </a:lnL>
                    <a:lnR>
                      <a:noFill/>
                    </a:lnR>
                    <a:lnT>
                      <a:noFill/>
                    </a:lnT>
                    <a:lnB>
                      <a:noFill/>
                    </a:lnB>
                  </a:tcPr>
                </a:tc>
                <a:tc>
                  <a:txBody>
                    <a:bodyPr/>
                    <a:lstStyle/>
                    <a:p>
                      <a:r>
                        <a:rPr lang="en-CA" sz="1400"/>
                        <a:t>9.975%</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c>
                  <a:txBody>
                    <a:bodyPr/>
                    <a:lstStyle/>
                    <a:p>
                      <a:r>
                        <a:rPr lang="en-CA" sz="1400" dirty="0"/>
                        <a:t>14.975%</a:t>
                      </a:r>
                    </a:p>
                  </a:txBody>
                  <a:tcPr marL="46731" marR="46731" marT="23365" marB="23365" anchor="ctr">
                    <a:lnL>
                      <a:noFill/>
                    </a:lnL>
                    <a:lnR>
                      <a:noFill/>
                    </a:lnR>
                    <a:lnT>
                      <a:noFill/>
                    </a:lnT>
                    <a:lnB>
                      <a:noFill/>
                    </a:lnB>
                  </a:tcPr>
                </a:tc>
              </a:tr>
              <a:tr h="245295">
                <a:tc>
                  <a:txBody>
                    <a:bodyPr/>
                    <a:lstStyle/>
                    <a:p>
                      <a:r>
                        <a:rPr lang="en-CA" sz="1400"/>
                        <a:t>Saskatchewan</a:t>
                      </a:r>
                    </a:p>
                  </a:txBody>
                  <a:tcPr marL="46731" marR="46731" marT="23365" marB="23365" anchor="ctr">
                    <a:lnL>
                      <a:noFill/>
                    </a:lnL>
                    <a:lnR>
                      <a:noFill/>
                    </a:lnR>
                    <a:lnT>
                      <a:noFill/>
                    </a:lnT>
                    <a:lnB>
                      <a:noFill/>
                    </a:lnB>
                  </a:tcPr>
                </a:tc>
                <a:tc>
                  <a:txBody>
                    <a:bodyPr/>
                    <a:lstStyle/>
                    <a:p>
                      <a:r>
                        <a:rPr lang="en-CA" sz="1400"/>
                        <a:t>GST + PST</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c>
                  <a:txBody>
                    <a:bodyPr/>
                    <a:lstStyle/>
                    <a:p>
                      <a:r>
                        <a:rPr lang="en-CA" sz="1400" dirty="0"/>
                        <a:t>10%</a:t>
                      </a:r>
                    </a:p>
                  </a:txBody>
                  <a:tcPr marL="46731" marR="46731" marT="23365" marB="23365" anchor="ctr">
                    <a:lnL>
                      <a:noFill/>
                    </a:lnL>
                    <a:lnR>
                      <a:noFill/>
                    </a:lnR>
                    <a:lnT>
                      <a:noFill/>
                    </a:lnT>
                    <a:lnB>
                      <a:noFill/>
                    </a:lnB>
                  </a:tcPr>
                </a:tc>
              </a:tr>
              <a:tr h="245295">
                <a:tc>
                  <a:txBody>
                    <a:bodyPr/>
                    <a:lstStyle/>
                    <a:p>
                      <a:r>
                        <a:rPr lang="en-CA" sz="1400"/>
                        <a:t>Yukon</a:t>
                      </a:r>
                    </a:p>
                  </a:txBody>
                  <a:tcPr marL="46731" marR="46731" marT="23365" marB="23365" anchor="ctr">
                    <a:lnL>
                      <a:noFill/>
                    </a:lnL>
                    <a:lnR>
                      <a:noFill/>
                    </a:lnR>
                    <a:lnT>
                      <a:noFill/>
                    </a:lnT>
                    <a:lnB>
                      <a:noFill/>
                    </a:lnB>
                  </a:tcPr>
                </a:tc>
                <a:tc>
                  <a:txBody>
                    <a:bodyPr/>
                    <a:lstStyle/>
                    <a:p>
                      <a:r>
                        <a:rPr lang="en-CA" sz="1400"/>
                        <a:t>GST</a:t>
                      </a:r>
                    </a:p>
                  </a:txBody>
                  <a:tcPr marL="46731" marR="46731" marT="23365" marB="23365" anchor="ctr">
                    <a:lnL>
                      <a:noFill/>
                    </a:lnL>
                    <a:lnR>
                      <a:noFill/>
                    </a:lnR>
                    <a:lnT>
                      <a:noFill/>
                    </a:lnT>
                    <a:lnB>
                      <a:noFill/>
                    </a:lnB>
                  </a:tcPr>
                </a:tc>
                <a:tc>
                  <a:txBody>
                    <a:bodyPr/>
                    <a:lstStyle/>
                    <a:p>
                      <a:r>
                        <a:rPr lang="en-CA" sz="1400"/>
                        <a:t>0%</a:t>
                      </a:r>
                    </a:p>
                  </a:txBody>
                  <a:tcPr marL="46731" marR="46731" marT="23365" marB="23365" anchor="ctr">
                    <a:lnL>
                      <a:noFill/>
                    </a:lnL>
                    <a:lnR>
                      <a:noFill/>
                    </a:lnR>
                    <a:lnT>
                      <a:noFill/>
                    </a:lnT>
                    <a:lnB>
                      <a:noFill/>
                    </a:lnB>
                  </a:tcPr>
                </a:tc>
                <a:tc>
                  <a:txBody>
                    <a:bodyPr/>
                    <a:lstStyle/>
                    <a:p>
                      <a:r>
                        <a:rPr lang="en-CA" sz="1400"/>
                        <a:t>5%</a:t>
                      </a:r>
                    </a:p>
                  </a:txBody>
                  <a:tcPr marL="46731" marR="46731" marT="23365" marB="23365" anchor="ctr">
                    <a:lnL>
                      <a:noFill/>
                    </a:lnL>
                    <a:lnR>
                      <a:noFill/>
                    </a:lnR>
                    <a:lnT>
                      <a:noFill/>
                    </a:lnT>
                    <a:lnB>
                      <a:noFill/>
                    </a:lnB>
                  </a:tcPr>
                </a:tc>
                <a:tc>
                  <a:txBody>
                    <a:bodyPr/>
                    <a:lstStyle/>
                    <a:p>
                      <a:r>
                        <a:rPr lang="en-CA" sz="1400" dirty="0"/>
                        <a:t>5%</a:t>
                      </a:r>
                    </a:p>
                  </a:txBody>
                  <a:tcPr marL="46731" marR="46731" marT="23365" marB="23365" anchor="ctr">
                    <a:lnL>
                      <a:noFill/>
                    </a:lnL>
                    <a:lnR>
                      <a:noFill/>
                    </a:lnR>
                    <a:lnT>
                      <a:noFill/>
                    </a:lnT>
                    <a:lnB>
                      <a:noFill/>
                    </a:lnB>
                  </a:tcPr>
                </a:tc>
              </a:tr>
            </a:tbl>
          </a:graphicData>
        </a:graphic>
      </p:graphicFrame>
    </p:spTree>
    <p:extLst>
      <p:ext uri="{BB962C8B-B14F-4D97-AF65-F5344CB8AC3E}">
        <p14:creationId xmlns:p14="http://schemas.microsoft.com/office/powerpoint/2010/main" val="326595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Calculate</a:t>
            </a:r>
            <a:endParaRPr lang="en-CA" dirty="0"/>
          </a:p>
        </p:txBody>
      </p:sp>
      <p:sp>
        <p:nvSpPr>
          <p:cNvPr id="3" name="Content Placeholder 2"/>
          <p:cNvSpPr>
            <a:spLocks noGrp="1"/>
          </p:cNvSpPr>
          <p:nvPr>
            <p:ph idx="1"/>
          </p:nvPr>
        </p:nvSpPr>
        <p:spPr/>
        <p:txBody>
          <a:bodyPr>
            <a:normAutofit fontScale="92500"/>
          </a:bodyPr>
          <a:lstStyle/>
          <a:p>
            <a:r>
              <a:rPr lang="en-CA" dirty="0" smtClean="0"/>
              <a:t>When you sell a service to a customer you must charge them tax. (By law)  In Nova-Scotia we add 15% to the final total of the purchase. For example:</a:t>
            </a:r>
          </a:p>
          <a:p>
            <a:r>
              <a:rPr lang="en-CA" dirty="0" smtClean="0"/>
              <a:t>Mighty-Mechanics charge $100 for an oil change.  Then add the 15% tax.</a:t>
            </a:r>
            <a:endParaRPr lang="en-CA" dirty="0"/>
          </a:p>
          <a:p>
            <a:r>
              <a:rPr lang="en-CA" dirty="0" smtClean="0"/>
              <a:t>As a business when you purchase items like supplies you must also pay tax on the supplies you purchase.  That means that the amount that will be deducted from your cash account will be more than the value of the supplies on the asset side of your balance sheet.</a:t>
            </a:r>
          </a:p>
          <a:p>
            <a:r>
              <a:rPr lang="en-CA" dirty="0" smtClean="0"/>
              <a:t>We will now learn how to record transactions so the balance sheet will balance.</a:t>
            </a:r>
            <a:endParaRPr lang="en-CA" dirty="0"/>
          </a:p>
        </p:txBody>
      </p:sp>
    </p:spTree>
    <p:extLst>
      <p:ext uri="{BB962C8B-B14F-4D97-AF65-F5344CB8AC3E}">
        <p14:creationId xmlns:p14="http://schemas.microsoft.com/office/powerpoint/2010/main" val="87209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a:t>
            </a:r>
            <a:r>
              <a:rPr lang="en-CA" dirty="0" smtClean="0"/>
              <a:t>Record</a:t>
            </a:r>
            <a:endParaRPr lang="en-CA" dirty="0"/>
          </a:p>
        </p:txBody>
      </p:sp>
      <p:sp>
        <p:nvSpPr>
          <p:cNvPr id="3" name="Content Placeholder 2"/>
          <p:cNvSpPr>
            <a:spLocks noGrp="1"/>
          </p:cNvSpPr>
          <p:nvPr>
            <p:ph idx="1"/>
          </p:nvPr>
        </p:nvSpPr>
        <p:spPr/>
        <p:txBody>
          <a:bodyPr/>
          <a:lstStyle/>
          <a:p>
            <a:r>
              <a:rPr lang="en-CA" dirty="0" smtClean="0"/>
              <a:t>Record taxes on sales to HST Payable, GST Payable, or PST Payable. Depending on which tax is applied.</a:t>
            </a:r>
          </a:p>
          <a:p>
            <a:r>
              <a:rPr lang="en-CA" dirty="0" smtClean="0"/>
              <a:t>Record taxes on purchases to HST Refundable, GST Refundable, or PST Refundable.  Depending on which tax is applied.</a:t>
            </a:r>
          </a:p>
          <a:p>
            <a:endParaRPr lang="en-CA" dirty="0"/>
          </a:p>
        </p:txBody>
      </p:sp>
    </p:spTree>
    <p:extLst>
      <p:ext uri="{BB962C8B-B14F-4D97-AF65-F5344CB8AC3E}">
        <p14:creationId xmlns:p14="http://schemas.microsoft.com/office/powerpoint/2010/main" val="2772255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#1</a:t>
            </a:r>
            <a:endParaRPr lang="en-CA" dirty="0"/>
          </a:p>
        </p:txBody>
      </p:sp>
      <p:sp>
        <p:nvSpPr>
          <p:cNvPr id="3" name="Content Placeholder 2"/>
          <p:cNvSpPr>
            <a:spLocks noGrp="1"/>
          </p:cNvSpPr>
          <p:nvPr>
            <p:ph idx="1"/>
          </p:nvPr>
        </p:nvSpPr>
        <p:spPr/>
        <p:txBody>
          <a:bodyPr/>
          <a:lstStyle/>
          <a:p>
            <a:r>
              <a:rPr lang="en-CA" dirty="0" smtClean="0"/>
              <a:t>On Oct 31 Monster Inc. sells $1000 worth of scares with $150 HST.</a:t>
            </a:r>
            <a:endParaRPr lang="en-CA" dirty="0"/>
          </a:p>
        </p:txBody>
      </p:sp>
      <p:cxnSp>
        <p:nvCxnSpPr>
          <p:cNvPr id="5" name="Straight Connector 4"/>
          <p:cNvCxnSpPr/>
          <p:nvPr/>
        </p:nvCxnSpPr>
        <p:spPr>
          <a:xfrm>
            <a:off x="1923803" y="3550722"/>
            <a:ext cx="1840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50078" y="3550722"/>
            <a:ext cx="0" cy="1745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56854" y="3126518"/>
            <a:ext cx="774571" cy="461665"/>
          </a:xfrm>
          <a:prstGeom prst="rect">
            <a:avLst/>
          </a:prstGeom>
          <a:noFill/>
        </p:spPr>
        <p:txBody>
          <a:bodyPr wrap="none" rtlCol="0">
            <a:spAutoFit/>
          </a:bodyPr>
          <a:lstStyle/>
          <a:p>
            <a:r>
              <a:rPr lang="en-CA" sz="2400" dirty="0" smtClean="0"/>
              <a:t>Cash</a:t>
            </a:r>
            <a:endParaRPr lang="en-CA" sz="2400" dirty="0"/>
          </a:p>
        </p:txBody>
      </p:sp>
      <p:sp>
        <p:nvSpPr>
          <p:cNvPr id="10" name="TextBox 9"/>
          <p:cNvSpPr txBox="1"/>
          <p:nvPr/>
        </p:nvSpPr>
        <p:spPr>
          <a:xfrm>
            <a:off x="1457477" y="3513262"/>
            <a:ext cx="1473480" cy="400110"/>
          </a:xfrm>
          <a:prstGeom prst="rect">
            <a:avLst/>
          </a:prstGeom>
          <a:noFill/>
        </p:spPr>
        <p:txBody>
          <a:bodyPr wrap="none" rtlCol="0">
            <a:spAutoFit/>
          </a:bodyPr>
          <a:lstStyle/>
          <a:p>
            <a:r>
              <a:rPr lang="en-CA" sz="2000" dirty="0" smtClean="0"/>
              <a:t>Oct. 31 1000</a:t>
            </a:r>
            <a:endParaRPr lang="en-CA" sz="2000" dirty="0"/>
          </a:p>
        </p:txBody>
      </p:sp>
      <p:cxnSp>
        <p:nvCxnSpPr>
          <p:cNvPr id="12" name="Straight Connector 11"/>
          <p:cNvCxnSpPr/>
          <p:nvPr/>
        </p:nvCxnSpPr>
        <p:spPr>
          <a:xfrm>
            <a:off x="4239491" y="3550721"/>
            <a:ext cx="18565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53892" y="3550722"/>
            <a:ext cx="13853" cy="1745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95803" y="3550721"/>
            <a:ext cx="1971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69579" y="3550721"/>
            <a:ext cx="0" cy="1591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24325" y="3123151"/>
            <a:ext cx="1196225" cy="461665"/>
          </a:xfrm>
          <a:prstGeom prst="rect">
            <a:avLst/>
          </a:prstGeom>
          <a:noFill/>
        </p:spPr>
        <p:txBody>
          <a:bodyPr wrap="none" rtlCol="0">
            <a:spAutoFit/>
          </a:bodyPr>
          <a:lstStyle/>
          <a:p>
            <a:r>
              <a:rPr lang="en-CA" sz="2400" dirty="0" smtClean="0"/>
              <a:t>Revenue</a:t>
            </a:r>
            <a:endParaRPr lang="en-CA" sz="2400" dirty="0"/>
          </a:p>
        </p:txBody>
      </p:sp>
      <p:sp>
        <p:nvSpPr>
          <p:cNvPr id="24" name="TextBox 23"/>
          <p:cNvSpPr txBox="1"/>
          <p:nvPr/>
        </p:nvSpPr>
        <p:spPr>
          <a:xfrm>
            <a:off x="6567055" y="3128292"/>
            <a:ext cx="1726050" cy="461665"/>
          </a:xfrm>
          <a:prstGeom prst="rect">
            <a:avLst/>
          </a:prstGeom>
          <a:noFill/>
        </p:spPr>
        <p:txBody>
          <a:bodyPr wrap="none" rtlCol="0">
            <a:spAutoFit/>
          </a:bodyPr>
          <a:lstStyle/>
          <a:p>
            <a:r>
              <a:rPr lang="en-CA" sz="2400" dirty="0" smtClean="0"/>
              <a:t>HST Payable</a:t>
            </a:r>
            <a:endParaRPr lang="en-CA" sz="2400" dirty="0"/>
          </a:p>
        </p:txBody>
      </p:sp>
      <p:sp>
        <p:nvSpPr>
          <p:cNvPr id="25" name="TextBox 24"/>
          <p:cNvSpPr txBox="1"/>
          <p:nvPr/>
        </p:nvSpPr>
        <p:spPr>
          <a:xfrm>
            <a:off x="5163421" y="3569795"/>
            <a:ext cx="1353256" cy="400110"/>
          </a:xfrm>
          <a:prstGeom prst="rect">
            <a:avLst/>
          </a:prstGeom>
          <a:noFill/>
        </p:spPr>
        <p:txBody>
          <a:bodyPr wrap="none" rtlCol="0">
            <a:spAutoFit/>
          </a:bodyPr>
          <a:lstStyle/>
          <a:p>
            <a:r>
              <a:rPr lang="en-CA" sz="2000" dirty="0" smtClean="0"/>
              <a:t>Oct. 31 850</a:t>
            </a:r>
            <a:endParaRPr lang="en-CA" sz="2000" dirty="0"/>
          </a:p>
        </p:txBody>
      </p:sp>
      <p:sp>
        <p:nvSpPr>
          <p:cNvPr id="26" name="TextBox 25"/>
          <p:cNvSpPr txBox="1"/>
          <p:nvPr/>
        </p:nvSpPr>
        <p:spPr>
          <a:xfrm>
            <a:off x="7478764" y="3569795"/>
            <a:ext cx="1353256" cy="400110"/>
          </a:xfrm>
          <a:prstGeom prst="rect">
            <a:avLst/>
          </a:prstGeom>
          <a:noFill/>
        </p:spPr>
        <p:txBody>
          <a:bodyPr wrap="none" rtlCol="0">
            <a:spAutoFit/>
          </a:bodyPr>
          <a:lstStyle/>
          <a:p>
            <a:r>
              <a:rPr lang="en-CA" sz="2000" dirty="0" smtClean="0"/>
              <a:t>Oct. 31 150</a:t>
            </a:r>
            <a:endParaRPr lang="en-CA" sz="2000" dirty="0"/>
          </a:p>
        </p:txBody>
      </p:sp>
    </p:spTree>
    <p:extLst>
      <p:ext uri="{BB962C8B-B14F-4D97-AF65-F5344CB8AC3E}">
        <p14:creationId xmlns:p14="http://schemas.microsoft.com/office/powerpoint/2010/main" val="3393169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
  <TotalTime>186</TotalTime>
  <Words>1044</Words>
  <Application>Microsoft Office PowerPoint</Application>
  <PresentationFormat>Widescreen</PresentationFormat>
  <Paragraphs>182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Wingdings</vt:lpstr>
      <vt:lpstr>Organic</vt:lpstr>
      <vt:lpstr>Chemistry 12</vt:lpstr>
      <vt:lpstr>What is Sales Tax?</vt:lpstr>
      <vt:lpstr>PST</vt:lpstr>
      <vt:lpstr>GST</vt:lpstr>
      <vt:lpstr>HST</vt:lpstr>
      <vt:lpstr>PowerPoint Presentation</vt:lpstr>
      <vt:lpstr>How to Calculate</vt:lpstr>
      <vt:lpstr>How to Record</vt:lpstr>
      <vt:lpstr>Example #1</vt:lpstr>
      <vt:lpstr>Example #2</vt:lpstr>
      <vt:lpstr>What is a Sales Tax Payable Account?</vt:lpstr>
      <vt:lpstr>What is a Sales Tax Receivable Account?</vt:lpstr>
      <vt:lpstr>Journalizing</vt:lpstr>
      <vt:lpstr>Journalizing #2</vt:lpstr>
      <vt:lpstr>Questions</vt:lpstr>
      <vt:lpstr>Now it’s your turn!</vt:lpstr>
      <vt:lpstr>More Chem 12 Questions!!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Taxidermy</dc:title>
  <dc:creator>Dione Reid</dc:creator>
  <cp:lastModifiedBy>Dione Reid</cp:lastModifiedBy>
  <cp:revision>27</cp:revision>
  <dcterms:created xsi:type="dcterms:W3CDTF">2015-10-14T16:21:18Z</dcterms:created>
  <dcterms:modified xsi:type="dcterms:W3CDTF">2015-10-16T13:37:06Z</dcterms:modified>
</cp:coreProperties>
</file>