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10/9/2015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udy.com/academy/lesson/oral-tradition-of-storytelling-definition-history-example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ORAL HISTORY</a:t>
            </a:r>
            <a:endParaRPr lang="en-CA" b="1"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15923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Outcome: To formulate </a:t>
            </a:r>
            <a:r>
              <a:rPr lang="en-CA" dirty="0"/>
              <a:t>a concept of what the term oral tradition means</a:t>
            </a:r>
            <a:endParaRPr lang="en-CA" dirty="0"/>
          </a:p>
        </p:txBody>
      </p:sp>
      <p:sp>
        <p:nvSpPr>
          <p:cNvPr id="3" name="Content Placeholder 2"/>
          <p:cNvSpPr>
            <a:spLocks noGrp="1"/>
          </p:cNvSpPr>
          <p:nvPr>
            <p:ph idx="1"/>
          </p:nvPr>
        </p:nvSpPr>
        <p:spPr/>
        <p:txBody>
          <a:bodyPr/>
          <a:lstStyle/>
          <a:p>
            <a:r>
              <a:rPr lang="en-CA" dirty="0" smtClean="0"/>
              <a:t>Oral Tradition  </a:t>
            </a:r>
            <a:r>
              <a:rPr lang="en-US" dirty="0"/>
              <a:t>– the first way people had of communicating knowledge and beliefs from one generation to the next.</a:t>
            </a:r>
            <a:endParaRPr lang="en-CA" b="1" dirty="0"/>
          </a:p>
        </p:txBody>
      </p:sp>
    </p:spTree>
    <p:extLst>
      <p:ext uri="{BB962C8B-B14F-4D97-AF65-F5344CB8AC3E}">
        <p14:creationId xmlns:p14="http://schemas.microsoft.com/office/powerpoint/2010/main" val="423168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Example </a:t>
            </a:r>
            <a:r>
              <a:rPr lang="en-CA" dirty="0" smtClean="0"/>
              <a:t>(Customs from current culture):</a:t>
            </a:r>
            <a:endParaRPr lang="en-CA" dirty="0"/>
          </a:p>
        </p:txBody>
      </p:sp>
      <p:sp>
        <p:nvSpPr>
          <p:cNvPr id="4" name="Rectangle 1"/>
          <p:cNvSpPr>
            <a:spLocks noGrp="1" noChangeArrowheads="1"/>
          </p:cNvSpPr>
          <p:nvPr>
            <p:ph idx="1"/>
          </p:nvPr>
        </p:nvSpPr>
        <p:spPr bwMode="auto">
          <a:xfrm>
            <a:off x="1295400" y="2215852"/>
            <a:ext cx="9601198"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Arial" panose="020B0604020202020204" pitchFamily="34" charset="0"/>
              </a:rPr>
              <a:t>Blowing out candles at birthday celebrations (cake</a:t>
            </a:r>
            <a:r>
              <a:rPr kumimoji="0" lang="en-US" altLang="en-US" sz="2000" b="0" i="0" u="none" strike="noStrike" cap="none" normalizeH="0" dirty="0" smtClean="0">
                <a:ln>
                  <a:noFill/>
                </a:ln>
                <a:solidFill>
                  <a:schemeClr val="tx1"/>
                </a:solidFill>
                <a:effectLst/>
                <a:latin typeface="Arial" panose="020B0604020202020204" pitchFamily="34" charset="0"/>
              </a:rPr>
              <a:t> on face, spanking, </a:t>
            </a:r>
            <a:r>
              <a:rPr kumimoji="0" lang="en-US" altLang="en-US" sz="2000" b="0" i="0" u="none" strike="noStrike" cap="none" normalizeH="0" dirty="0" err="1" smtClean="0">
                <a:ln>
                  <a:noFill/>
                </a:ln>
                <a:solidFill>
                  <a:schemeClr val="tx1"/>
                </a:solidFill>
                <a:effectLst/>
                <a:latin typeface="Arial" panose="020B0604020202020204" pitchFamily="34" charset="0"/>
              </a:rPr>
              <a:t>etc</a:t>
            </a:r>
            <a:r>
              <a:rPr kumimoji="0" lang="en-US" altLang="en-US" sz="2000" b="0" i="0" u="none" strike="noStrike" cap="none" normalizeH="0" dirty="0" smtClean="0">
                <a:ln>
                  <a:noFill/>
                </a:ln>
                <a:solidFill>
                  <a:schemeClr val="tx1"/>
                </a:solidFill>
                <a:effectLst/>
                <a:latin typeface="Arial" panose="020B0604020202020204" pitchFamily="34" charset="0"/>
              </a:rPr>
              <a:t>)</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Arial" panose="020B0604020202020204" pitchFamily="34" charset="0"/>
              </a:rPr>
              <a:t>Not wearing white to a wedding, unless you are the bride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Arial" panose="020B0604020202020204" pitchFamily="34" charset="0"/>
              </a:rPr>
              <a:t>Babies wearing white at christenings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Arial" panose="020B0604020202020204" pitchFamily="34" charset="0"/>
              </a:rPr>
              <a:t>Taking a gift when invited to someone’s house for dinner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Arial" panose="020B0604020202020204" pitchFamily="34" charset="0"/>
              </a:rPr>
              <a:t>Throwing a baby shower for a mother-to-be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Arial" panose="020B0604020202020204" pitchFamily="34" charset="0"/>
              </a:rPr>
              <a:t>Having bachelor or bachelorette parties before a wedding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Arial" panose="020B0604020202020204" pitchFamily="34" charset="0"/>
              </a:rPr>
              <a:t>Having a bridal shower for a new bride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Arial" panose="020B0604020202020204" pitchFamily="34" charset="0"/>
              </a:rPr>
              <a:t>Tip a waiter or waitress for good service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Arial" panose="020B0604020202020204" pitchFamily="34" charset="0"/>
              </a:rPr>
              <a:t>Greetings like a nod, bow, smile, handshake or verbal greeting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Arial" panose="020B0604020202020204" pitchFamily="34" charset="0"/>
              </a:rPr>
              <a:t>Removing shoes before entering a home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733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Oral Storytelling</a:t>
            </a:r>
            <a:endParaRPr lang="en-CA" dirty="0"/>
          </a:p>
        </p:txBody>
      </p:sp>
      <p:sp>
        <p:nvSpPr>
          <p:cNvPr id="3" name="Content Placeholder 2"/>
          <p:cNvSpPr>
            <a:spLocks noGrp="1"/>
          </p:cNvSpPr>
          <p:nvPr>
            <p:ph idx="1"/>
          </p:nvPr>
        </p:nvSpPr>
        <p:spPr/>
        <p:txBody>
          <a:bodyPr/>
          <a:lstStyle/>
          <a:p>
            <a:r>
              <a:rPr lang="en-CA" dirty="0">
                <a:hlinkClick r:id="rId2"/>
              </a:rPr>
              <a:t>http://</a:t>
            </a:r>
            <a:r>
              <a:rPr lang="en-CA" dirty="0" smtClean="0">
                <a:hlinkClick r:id="rId2"/>
              </a:rPr>
              <a:t>study.com/academy/lesson/oral-tradition-of-storytelling-definition-history-examples.html</a:t>
            </a:r>
            <a:endParaRPr lang="en-CA" dirty="0" smtClean="0"/>
          </a:p>
          <a:p>
            <a:r>
              <a:rPr lang="en-CA" dirty="0"/>
              <a:t>At its essence, </a:t>
            </a:r>
            <a:r>
              <a:rPr lang="en-CA" b="1" dirty="0"/>
              <a:t>oral storytelling</a:t>
            </a:r>
            <a:r>
              <a:rPr lang="en-CA" dirty="0"/>
              <a:t> is a story spoken to an audience. Throughout history, it's taken many forms including songs, poetry, chants, dance, masks, and so on</a:t>
            </a:r>
          </a:p>
        </p:txBody>
      </p:sp>
    </p:spTree>
    <p:extLst>
      <p:ext uri="{BB962C8B-B14F-4D97-AF65-F5344CB8AC3E}">
        <p14:creationId xmlns:p14="http://schemas.microsoft.com/office/powerpoint/2010/main" val="158472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32751"/>
            <a:ext cx="9601196" cy="1303867"/>
          </a:xfrm>
        </p:spPr>
        <p:txBody>
          <a:bodyPr/>
          <a:lstStyle/>
          <a:p>
            <a:r>
              <a:rPr lang="en-CA" dirty="0" smtClean="0"/>
              <a:t>Definitions</a:t>
            </a:r>
            <a:endParaRPr lang="en-CA" dirty="0"/>
          </a:p>
        </p:txBody>
      </p:sp>
      <p:sp>
        <p:nvSpPr>
          <p:cNvPr id="3" name="Content Placeholder 2"/>
          <p:cNvSpPr>
            <a:spLocks noGrp="1"/>
          </p:cNvSpPr>
          <p:nvPr>
            <p:ph idx="1"/>
          </p:nvPr>
        </p:nvSpPr>
        <p:spPr>
          <a:xfrm>
            <a:off x="1295401" y="2458191"/>
            <a:ext cx="9601196" cy="3180169"/>
          </a:xfrm>
        </p:spPr>
        <p:txBody>
          <a:bodyPr>
            <a:noAutofit/>
          </a:bodyPr>
          <a:lstStyle/>
          <a:p>
            <a:r>
              <a:rPr lang="en-US" u="sng" dirty="0"/>
              <a:t>Storytelling:</a:t>
            </a:r>
            <a:r>
              <a:rPr lang="en-US" dirty="0"/>
              <a:t>  Stories could last several days and included singing, dancing and feasting.</a:t>
            </a:r>
            <a:endParaRPr lang="en-CA" dirty="0"/>
          </a:p>
          <a:p>
            <a:pPr marL="0" indent="0">
              <a:buNone/>
            </a:pPr>
            <a:r>
              <a:rPr lang="en-US" dirty="0"/>
              <a:t> </a:t>
            </a:r>
            <a:endParaRPr lang="en-CA" dirty="0"/>
          </a:p>
          <a:p>
            <a:r>
              <a:rPr lang="en-US" u="sng" dirty="0"/>
              <a:t>Creation Stories</a:t>
            </a:r>
            <a:r>
              <a:rPr lang="en-US" dirty="0"/>
              <a:t> – accounts of how things came to be.  They often involve divine beings.</a:t>
            </a:r>
            <a:endParaRPr lang="en-CA" dirty="0"/>
          </a:p>
          <a:p>
            <a:pPr marL="0" indent="0">
              <a:buNone/>
            </a:pPr>
            <a:r>
              <a:rPr lang="en-US" dirty="0"/>
              <a:t> </a:t>
            </a:r>
            <a:endParaRPr lang="en-CA" dirty="0"/>
          </a:p>
          <a:p>
            <a:r>
              <a:rPr lang="en-US" u="sng" dirty="0"/>
              <a:t>Legends</a:t>
            </a:r>
            <a:r>
              <a:rPr lang="en-US" dirty="0"/>
              <a:t> – traditional stories from the past about human beings and their interactions with divine beings.</a:t>
            </a:r>
            <a:endParaRPr lang="en-CA" dirty="0"/>
          </a:p>
          <a:p>
            <a:pPr marL="0" indent="0">
              <a:buNone/>
            </a:pPr>
            <a:r>
              <a:rPr lang="en-US" dirty="0"/>
              <a:t> </a:t>
            </a:r>
            <a:endParaRPr lang="en-CA" dirty="0"/>
          </a:p>
        </p:txBody>
      </p:sp>
    </p:spTree>
    <p:extLst>
      <p:ext uri="{BB962C8B-B14F-4D97-AF65-F5344CB8AC3E}">
        <p14:creationId xmlns:p14="http://schemas.microsoft.com/office/powerpoint/2010/main" val="154421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US" u="sng" dirty="0"/>
              <a:t>Tales</a:t>
            </a:r>
            <a:r>
              <a:rPr lang="en-US" dirty="0"/>
              <a:t>- imaginatively treated stories about usually fictitious people or animals that behave like people.</a:t>
            </a:r>
            <a:endParaRPr lang="en-CA" dirty="0"/>
          </a:p>
          <a:p>
            <a:pPr marL="0" indent="0">
              <a:buNone/>
            </a:pPr>
            <a:r>
              <a:rPr lang="en-US" dirty="0"/>
              <a:t> </a:t>
            </a:r>
            <a:endParaRPr lang="en-CA" dirty="0"/>
          </a:p>
          <a:p>
            <a:r>
              <a:rPr lang="en-US" u="sng" dirty="0" smtClean="0"/>
              <a:t>Oral </a:t>
            </a:r>
            <a:r>
              <a:rPr lang="en-US" u="sng" dirty="0"/>
              <a:t>History</a:t>
            </a:r>
            <a:r>
              <a:rPr lang="en-US" dirty="0"/>
              <a:t> – the telling of what took place on the past.  It includes descriptions of people and places, family trees and stories of far away places.  It is often the only way of knowing about certain events from the past.</a:t>
            </a:r>
            <a:endParaRPr lang="en-CA" dirty="0"/>
          </a:p>
          <a:p>
            <a:endParaRPr lang="en-CA" dirty="0"/>
          </a:p>
          <a:p>
            <a:endParaRPr lang="en-CA" dirty="0"/>
          </a:p>
          <a:p>
            <a:endParaRPr lang="en-CA" dirty="0"/>
          </a:p>
        </p:txBody>
      </p:sp>
      <p:sp>
        <p:nvSpPr>
          <p:cNvPr id="4" name="Title 1"/>
          <p:cNvSpPr txBox="1">
            <a:spLocks/>
          </p:cNvSpPr>
          <p:nvPr/>
        </p:nvSpPr>
        <p:spPr>
          <a:xfrm>
            <a:off x="1295401" y="732751"/>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mtClean="0"/>
              <a:t>Definitions</a:t>
            </a:r>
            <a:endParaRPr lang="en-CA" dirty="0"/>
          </a:p>
        </p:txBody>
      </p:sp>
    </p:spTree>
    <p:extLst>
      <p:ext uri="{BB962C8B-B14F-4D97-AF65-F5344CB8AC3E}">
        <p14:creationId xmlns:p14="http://schemas.microsoft.com/office/powerpoint/2010/main" val="183333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Key Elements</a:t>
            </a:r>
            <a:br>
              <a:rPr lang="en-CA" dirty="0" smtClean="0"/>
            </a:br>
            <a:endParaRPr lang="en-CA" dirty="0"/>
          </a:p>
        </p:txBody>
      </p:sp>
      <p:sp>
        <p:nvSpPr>
          <p:cNvPr id="3" name="Content Placeholder 2"/>
          <p:cNvSpPr>
            <a:spLocks noGrp="1"/>
          </p:cNvSpPr>
          <p:nvPr>
            <p:ph idx="1"/>
          </p:nvPr>
        </p:nvSpPr>
        <p:spPr/>
        <p:txBody>
          <a:bodyPr>
            <a:normAutofit fontScale="92500" lnSpcReduction="10000"/>
          </a:bodyPr>
          <a:lstStyle/>
          <a:p>
            <a:r>
              <a:rPr lang="en-CA" dirty="0"/>
              <a:t>Key elements of oral tradition</a:t>
            </a:r>
          </a:p>
          <a:p>
            <a:pPr lvl="0"/>
            <a:r>
              <a:rPr lang="en-US" dirty="0"/>
              <a:t>Provides cultural continuity</a:t>
            </a:r>
            <a:endParaRPr lang="en-CA" dirty="0"/>
          </a:p>
          <a:p>
            <a:pPr lvl="0"/>
            <a:r>
              <a:rPr lang="en-US" dirty="0"/>
              <a:t>Keeps the family and community strong</a:t>
            </a:r>
            <a:endParaRPr lang="en-CA" dirty="0"/>
          </a:p>
          <a:p>
            <a:pPr lvl="0"/>
            <a:r>
              <a:rPr lang="en-US" dirty="0"/>
              <a:t>Can relate to real life situations</a:t>
            </a:r>
            <a:endParaRPr lang="en-CA" dirty="0"/>
          </a:p>
          <a:p>
            <a:pPr lvl="0"/>
            <a:r>
              <a:rPr lang="en-US" dirty="0"/>
              <a:t>Can teach skill – cooking, building a house</a:t>
            </a:r>
            <a:endParaRPr lang="en-CA" dirty="0"/>
          </a:p>
          <a:p>
            <a:pPr lvl="0"/>
            <a:r>
              <a:rPr lang="en-US" dirty="0"/>
              <a:t>Source of cultural identity and personal pride</a:t>
            </a:r>
            <a:endParaRPr lang="en-CA" dirty="0"/>
          </a:p>
          <a:p>
            <a:r>
              <a:rPr lang="en-US" dirty="0"/>
              <a:t> </a:t>
            </a:r>
            <a:endParaRPr lang="en-CA" dirty="0"/>
          </a:p>
          <a:p>
            <a:endParaRPr lang="en-CA" dirty="0"/>
          </a:p>
        </p:txBody>
      </p:sp>
    </p:spTree>
    <p:extLst>
      <p:ext uri="{BB962C8B-B14F-4D97-AF65-F5344CB8AC3E}">
        <p14:creationId xmlns:p14="http://schemas.microsoft.com/office/powerpoint/2010/main" val="228661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Stories were changed to:</a:t>
            </a:r>
          </a:p>
          <a:p>
            <a:pPr lvl="0"/>
            <a:r>
              <a:rPr lang="en-CA" dirty="0"/>
              <a:t>be more relevant to each generation,</a:t>
            </a:r>
          </a:p>
          <a:p>
            <a:pPr lvl="0"/>
            <a:r>
              <a:rPr lang="en-CA" dirty="0"/>
              <a:t>capture the interest of  children,</a:t>
            </a:r>
          </a:p>
          <a:p>
            <a:pPr lvl="0"/>
            <a:r>
              <a:rPr lang="en-CA" dirty="0"/>
              <a:t>become a tradition,</a:t>
            </a:r>
          </a:p>
          <a:p>
            <a:pPr lvl="0"/>
            <a:r>
              <a:rPr lang="en-CA" dirty="0"/>
              <a:t>become a source of entertainment,</a:t>
            </a:r>
          </a:p>
          <a:p>
            <a:pPr lvl="0"/>
            <a:r>
              <a:rPr lang="en-CA" dirty="0"/>
              <a:t>to remember the history – there was no other way to record it.</a:t>
            </a:r>
          </a:p>
          <a:p>
            <a:endParaRPr lang="en-CA" dirty="0"/>
          </a:p>
        </p:txBody>
      </p:sp>
    </p:spTree>
    <p:extLst>
      <p:ext uri="{BB962C8B-B14F-4D97-AF65-F5344CB8AC3E}">
        <p14:creationId xmlns:p14="http://schemas.microsoft.com/office/powerpoint/2010/main" val="374508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lvl="0"/>
            <a:r>
              <a:rPr lang="en-US" dirty="0"/>
              <a:t>Read the Mi’kmaq Legends “How </a:t>
            </a:r>
            <a:r>
              <a:rPr lang="en-US" dirty="0" err="1"/>
              <a:t>Glooskap</a:t>
            </a:r>
            <a:r>
              <a:rPr lang="en-US" dirty="0"/>
              <a:t> Found the Summer” and “The Invisible One and the Rough-Faced Girl.” </a:t>
            </a:r>
            <a:endParaRPr lang="en-CA"/>
          </a:p>
          <a:p>
            <a:endParaRPr lang="en-CA"/>
          </a:p>
        </p:txBody>
      </p:sp>
    </p:spTree>
    <p:extLst>
      <p:ext uri="{BB962C8B-B14F-4D97-AF65-F5344CB8AC3E}">
        <p14:creationId xmlns:p14="http://schemas.microsoft.com/office/powerpoint/2010/main" val="34135787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TotalTime>
  <Words>307</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ORAL HISTORY</vt:lpstr>
      <vt:lpstr>Outcome: To formulate a concept of what the term oral tradition means</vt:lpstr>
      <vt:lpstr>Example (Customs from current culture):</vt:lpstr>
      <vt:lpstr>Oral Storytelling</vt:lpstr>
      <vt:lpstr>Definitions</vt:lpstr>
      <vt:lpstr>PowerPoint Presentation</vt:lpstr>
      <vt:lpstr>Key Elements </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HISTORY</dc:title>
  <dc:creator>Dione Reid</dc:creator>
  <cp:lastModifiedBy>Dione Reid</cp:lastModifiedBy>
  <cp:revision>7</cp:revision>
  <dcterms:created xsi:type="dcterms:W3CDTF">2015-10-08T09:47:31Z</dcterms:created>
  <dcterms:modified xsi:type="dcterms:W3CDTF">2015-10-09T15:43:08Z</dcterms:modified>
</cp:coreProperties>
</file>